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78" r:id="rId4"/>
    <p:sldId id="258" r:id="rId5"/>
    <p:sldId id="259" r:id="rId6"/>
    <p:sldId id="260" r:id="rId7"/>
    <p:sldId id="261" r:id="rId8"/>
    <p:sldId id="262" r:id="rId9"/>
    <p:sldId id="264" r:id="rId10"/>
    <p:sldId id="265" r:id="rId11"/>
    <p:sldId id="266" r:id="rId12"/>
    <p:sldId id="279" r:id="rId13"/>
    <p:sldId id="267" r:id="rId14"/>
    <p:sldId id="268" r:id="rId15"/>
    <p:sldId id="269" r:id="rId16"/>
    <p:sldId id="270" r:id="rId17"/>
    <p:sldId id="271" r:id="rId18"/>
    <p:sldId id="272" r:id="rId19"/>
    <p:sldId id="273" r:id="rId20"/>
    <p:sldId id="274" r:id="rId21"/>
    <p:sldId id="275" r:id="rId22"/>
    <p:sldId id="276" r:id="rId23"/>
    <p:sldId id="277" r:id="rId2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1037"/>
    <a:srgbClr val="ECB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26"/>
    <p:restoredTop sz="94674"/>
  </p:normalViewPr>
  <p:slideViewPr>
    <p:cSldViewPr snapToGrid="0" snapToObjects="1">
      <p:cViewPr varScale="1">
        <p:scale>
          <a:sx n="121" d="100"/>
          <a:sy n="121" d="100"/>
        </p:scale>
        <p:origin x="184" y="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386C7-5A10-7643-97F8-D14762AB960C}" type="datetimeFigureOut">
              <a:rPr lang="es-CO" smtClean="0"/>
              <a:t>13/08/18</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73228-F661-F34F-AEFB-5807A6893DE5}" type="slidenum">
              <a:rPr lang="es-CO" smtClean="0"/>
              <a:t>‹Nº›</a:t>
            </a:fld>
            <a:endParaRPr lang="es-CO"/>
          </a:p>
        </p:txBody>
      </p:sp>
    </p:spTree>
    <p:extLst>
      <p:ext uri="{BB962C8B-B14F-4D97-AF65-F5344CB8AC3E}">
        <p14:creationId xmlns:p14="http://schemas.microsoft.com/office/powerpoint/2010/main" val="345926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1B73228-F661-F34F-AEFB-5807A6893DE5}" type="slidenum">
              <a:rPr lang="es-CO" smtClean="0"/>
              <a:t>10</a:t>
            </a:fld>
            <a:endParaRPr lang="es-CO"/>
          </a:p>
        </p:txBody>
      </p:sp>
    </p:spTree>
    <p:extLst>
      <p:ext uri="{BB962C8B-B14F-4D97-AF65-F5344CB8AC3E}">
        <p14:creationId xmlns:p14="http://schemas.microsoft.com/office/powerpoint/2010/main" val="2505388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41B73228-F661-F34F-AEFB-5807A6893DE5}" type="slidenum">
              <a:rPr lang="es-CO" smtClean="0"/>
              <a:t>15</a:t>
            </a:fld>
            <a:endParaRPr lang="es-CO"/>
          </a:p>
        </p:txBody>
      </p:sp>
    </p:spTree>
    <p:extLst>
      <p:ext uri="{BB962C8B-B14F-4D97-AF65-F5344CB8AC3E}">
        <p14:creationId xmlns:p14="http://schemas.microsoft.com/office/powerpoint/2010/main" val="1579513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6F340-97CF-824B-A535-B1665CC2CCD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72D1C2F-9D08-A54E-BCC9-BF8ACC3339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1374D77B-552E-F646-9425-EA097F06CBF0}"/>
              </a:ext>
            </a:extLst>
          </p:cNvPr>
          <p:cNvSpPr>
            <a:spLocks noGrp="1"/>
          </p:cNvSpPr>
          <p:nvPr>
            <p:ph type="dt" sz="half" idx="10"/>
          </p:nvPr>
        </p:nvSpPr>
        <p:spPr/>
        <p:txBody>
          <a:bodyPr/>
          <a:lstStyle/>
          <a:p>
            <a:fld id="{2890AAEA-03D4-DE41-A885-EECCD7058CFE}" type="datetimeFigureOut">
              <a:rPr lang="es-CO" smtClean="0"/>
              <a:t>13/08/18</a:t>
            </a:fld>
            <a:endParaRPr lang="es-CO"/>
          </a:p>
        </p:txBody>
      </p:sp>
      <p:sp>
        <p:nvSpPr>
          <p:cNvPr id="5" name="Marcador de pie de página 4">
            <a:extLst>
              <a:ext uri="{FF2B5EF4-FFF2-40B4-BE49-F238E27FC236}">
                <a16:creationId xmlns:a16="http://schemas.microsoft.com/office/drawing/2014/main" id="{BD1EDA83-BCF8-974C-8CC9-2B89590779C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996F4E3-5923-1044-BD6D-CEF27685B03C}"/>
              </a:ext>
            </a:extLst>
          </p:cNvPr>
          <p:cNvSpPr>
            <a:spLocks noGrp="1"/>
          </p:cNvSpPr>
          <p:nvPr>
            <p:ph type="sldNum" sz="quarter" idx="12"/>
          </p:nvPr>
        </p:nvSpPr>
        <p:spPr/>
        <p:txBody>
          <a:bodyPr/>
          <a:lstStyle/>
          <a:p>
            <a:fld id="{F7658BE0-2C2C-AF47-A03C-4DDFFFD9B3AC}" type="slidenum">
              <a:rPr lang="es-CO" smtClean="0"/>
              <a:t>‹Nº›</a:t>
            </a:fld>
            <a:endParaRPr lang="es-CO"/>
          </a:p>
        </p:txBody>
      </p:sp>
    </p:spTree>
    <p:extLst>
      <p:ext uri="{BB962C8B-B14F-4D97-AF65-F5344CB8AC3E}">
        <p14:creationId xmlns:p14="http://schemas.microsoft.com/office/powerpoint/2010/main" val="3551419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2C4096-2F0B-804C-B50C-D24E5BEF99D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78439701-0EC1-F942-B120-AFE1EE1563A7}"/>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295CDDD6-61BF-3347-AB00-F4852BE3F728}"/>
              </a:ext>
            </a:extLst>
          </p:cNvPr>
          <p:cNvSpPr>
            <a:spLocks noGrp="1"/>
          </p:cNvSpPr>
          <p:nvPr>
            <p:ph type="dt" sz="half" idx="10"/>
          </p:nvPr>
        </p:nvSpPr>
        <p:spPr/>
        <p:txBody>
          <a:bodyPr/>
          <a:lstStyle/>
          <a:p>
            <a:fld id="{2890AAEA-03D4-DE41-A885-EECCD7058CFE}" type="datetimeFigureOut">
              <a:rPr lang="es-CO" smtClean="0"/>
              <a:t>13/08/18</a:t>
            </a:fld>
            <a:endParaRPr lang="es-CO"/>
          </a:p>
        </p:txBody>
      </p:sp>
      <p:sp>
        <p:nvSpPr>
          <p:cNvPr id="5" name="Marcador de pie de página 4">
            <a:extLst>
              <a:ext uri="{FF2B5EF4-FFF2-40B4-BE49-F238E27FC236}">
                <a16:creationId xmlns:a16="http://schemas.microsoft.com/office/drawing/2014/main" id="{0C0F2B85-D222-3B4D-9EA7-2F2543F70EE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3B096CF-A8ED-424F-AF3E-879C655D88DF}"/>
              </a:ext>
            </a:extLst>
          </p:cNvPr>
          <p:cNvSpPr>
            <a:spLocks noGrp="1"/>
          </p:cNvSpPr>
          <p:nvPr>
            <p:ph type="sldNum" sz="quarter" idx="12"/>
          </p:nvPr>
        </p:nvSpPr>
        <p:spPr/>
        <p:txBody>
          <a:bodyPr/>
          <a:lstStyle/>
          <a:p>
            <a:fld id="{F7658BE0-2C2C-AF47-A03C-4DDFFFD9B3AC}" type="slidenum">
              <a:rPr lang="es-CO" smtClean="0"/>
              <a:t>‹Nº›</a:t>
            </a:fld>
            <a:endParaRPr lang="es-CO"/>
          </a:p>
        </p:txBody>
      </p:sp>
    </p:spTree>
    <p:extLst>
      <p:ext uri="{BB962C8B-B14F-4D97-AF65-F5344CB8AC3E}">
        <p14:creationId xmlns:p14="http://schemas.microsoft.com/office/powerpoint/2010/main" val="3961917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38F53A7-55D1-A449-B58E-A31A7DF9061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2EF213A-AE75-B949-BE78-BD330F494440}"/>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F00F6EE5-17A2-9D4F-B899-B922732141A4}"/>
              </a:ext>
            </a:extLst>
          </p:cNvPr>
          <p:cNvSpPr>
            <a:spLocks noGrp="1"/>
          </p:cNvSpPr>
          <p:nvPr>
            <p:ph type="dt" sz="half" idx="10"/>
          </p:nvPr>
        </p:nvSpPr>
        <p:spPr/>
        <p:txBody>
          <a:bodyPr/>
          <a:lstStyle/>
          <a:p>
            <a:fld id="{2890AAEA-03D4-DE41-A885-EECCD7058CFE}" type="datetimeFigureOut">
              <a:rPr lang="es-CO" smtClean="0"/>
              <a:t>13/08/18</a:t>
            </a:fld>
            <a:endParaRPr lang="es-CO"/>
          </a:p>
        </p:txBody>
      </p:sp>
      <p:sp>
        <p:nvSpPr>
          <p:cNvPr id="5" name="Marcador de pie de página 4">
            <a:extLst>
              <a:ext uri="{FF2B5EF4-FFF2-40B4-BE49-F238E27FC236}">
                <a16:creationId xmlns:a16="http://schemas.microsoft.com/office/drawing/2014/main" id="{BE3E8E30-7B1B-8D4B-9896-3C63F902D918}"/>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5F2CECB-1949-7647-9EE6-4E79E79C90EA}"/>
              </a:ext>
            </a:extLst>
          </p:cNvPr>
          <p:cNvSpPr>
            <a:spLocks noGrp="1"/>
          </p:cNvSpPr>
          <p:nvPr>
            <p:ph type="sldNum" sz="quarter" idx="12"/>
          </p:nvPr>
        </p:nvSpPr>
        <p:spPr/>
        <p:txBody>
          <a:bodyPr/>
          <a:lstStyle/>
          <a:p>
            <a:fld id="{F7658BE0-2C2C-AF47-A03C-4DDFFFD9B3AC}" type="slidenum">
              <a:rPr lang="es-CO" smtClean="0"/>
              <a:t>‹Nº›</a:t>
            </a:fld>
            <a:endParaRPr lang="es-CO"/>
          </a:p>
        </p:txBody>
      </p:sp>
    </p:spTree>
    <p:extLst>
      <p:ext uri="{BB962C8B-B14F-4D97-AF65-F5344CB8AC3E}">
        <p14:creationId xmlns:p14="http://schemas.microsoft.com/office/powerpoint/2010/main" val="1180608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09E869-CEAD-9948-BFA4-817DB2EFA82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7E07232-2FAC-2849-B4D1-84A4AF020A28}"/>
              </a:ext>
            </a:extLst>
          </p:cNvPr>
          <p:cNvSpPr>
            <a:spLocks noGrp="1"/>
          </p:cNvSpPr>
          <p:nvPr>
            <p:ph idx="1"/>
          </p:nvPr>
        </p:nvSpPr>
        <p:spPr/>
        <p:txBody>
          <a:body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D2658CE2-D2A3-B24B-A666-73344491EC69}"/>
              </a:ext>
            </a:extLst>
          </p:cNvPr>
          <p:cNvSpPr>
            <a:spLocks noGrp="1"/>
          </p:cNvSpPr>
          <p:nvPr>
            <p:ph type="dt" sz="half" idx="10"/>
          </p:nvPr>
        </p:nvSpPr>
        <p:spPr/>
        <p:txBody>
          <a:bodyPr/>
          <a:lstStyle/>
          <a:p>
            <a:fld id="{2890AAEA-03D4-DE41-A885-EECCD7058CFE}" type="datetimeFigureOut">
              <a:rPr lang="es-CO" smtClean="0"/>
              <a:t>13/08/18</a:t>
            </a:fld>
            <a:endParaRPr lang="es-CO"/>
          </a:p>
        </p:txBody>
      </p:sp>
      <p:sp>
        <p:nvSpPr>
          <p:cNvPr id="5" name="Marcador de pie de página 4">
            <a:extLst>
              <a:ext uri="{FF2B5EF4-FFF2-40B4-BE49-F238E27FC236}">
                <a16:creationId xmlns:a16="http://schemas.microsoft.com/office/drawing/2014/main" id="{8BC70781-B0BA-1547-BF6A-8118978A490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BB46CE4-B04F-EA49-AE25-E88213F7643B}"/>
              </a:ext>
            </a:extLst>
          </p:cNvPr>
          <p:cNvSpPr>
            <a:spLocks noGrp="1"/>
          </p:cNvSpPr>
          <p:nvPr>
            <p:ph type="sldNum" sz="quarter" idx="12"/>
          </p:nvPr>
        </p:nvSpPr>
        <p:spPr/>
        <p:txBody>
          <a:bodyPr/>
          <a:lstStyle/>
          <a:p>
            <a:fld id="{F7658BE0-2C2C-AF47-A03C-4DDFFFD9B3AC}" type="slidenum">
              <a:rPr lang="es-CO" smtClean="0"/>
              <a:t>‹Nº›</a:t>
            </a:fld>
            <a:endParaRPr lang="es-CO"/>
          </a:p>
        </p:txBody>
      </p:sp>
    </p:spTree>
    <p:extLst>
      <p:ext uri="{BB962C8B-B14F-4D97-AF65-F5344CB8AC3E}">
        <p14:creationId xmlns:p14="http://schemas.microsoft.com/office/powerpoint/2010/main" val="1686943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EC5FB0-2306-F24C-84C4-BC4249DB9CB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BC4CAD4-5AAE-F749-A404-5D5C7AAF64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FB89FBB8-F908-8A41-9AE8-5CE2B45C9AD0}"/>
              </a:ext>
            </a:extLst>
          </p:cNvPr>
          <p:cNvSpPr>
            <a:spLocks noGrp="1"/>
          </p:cNvSpPr>
          <p:nvPr>
            <p:ph type="dt" sz="half" idx="10"/>
          </p:nvPr>
        </p:nvSpPr>
        <p:spPr/>
        <p:txBody>
          <a:bodyPr/>
          <a:lstStyle/>
          <a:p>
            <a:fld id="{2890AAEA-03D4-DE41-A885-EECCD7058CFE}" type="datetimeFigureOut">
              <a:rPr lang="es-CO" smtClean="0"/>
              <a:t>13/08/18</a:t>
            </a:fld>
            <a:endParaRPr lang="es-CO"/>
          </a:p>
        </p:txBody>
      </p:sp>
      <p:sp>
        <p:nvSpPr>
          <p:cNvPr id="5" name="Marcador de pie de página 4">
            <a:extLst>
              <a:ext uri="{FF2B5EF4-FFF2-40B4-BE49-F238E27FC236}">
                <a16:creationId xmlns:a16="http://schemas.microsoft.com/office/drawing/2014/main" id="{618A4B90-DC4B-7C47-A7FA-BE6DEF737EB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03D7136-DB0C-164C-89B7-33530F237CDD}"/>
              </a:ext>
            </a:extLst>
          </p:cNvPr>
          <p:cNvSpPr>
            <a:spLocks noGrp="1"/>
          </p:cNvSpPr>
          <p:nvPr>
            <p:ph type="sldNum" sz="quarter" idx="12"/>
          </p:nvPr>
        </p:nvSpPr>
        <p:spPr/>
        <p:txBody>
          <a:bodyPr/>
          <a:lstStyle/>
          <a:p>
            <a:fld id="{F7658BE0-2C2C-AF47-A03C-4DDFFFD9B3AC}" type="slidenum">
              <a:rPr lang="es-CO" smtClean="0"/>
              <a:t>‹Nº›</a:t>
            </a:fld>
            <a:endParaRPr lang="es-CO"/>
          </a:p>
        </p:txBody>
      </p:sp>
    </p:spTree>
    <p:extLst>
      <p:ext uri="{BB962C8B-B14F-4D97-AF65-F5344CB8AC3E}">
        <p14:creationId xmlns:p14="http://schemas.microsoft.com/office/powerpoint/2010/main" val="2945727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9E2815-7903-BC44-B6A4-0CAE6295B35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52850024-84FA-054C-9EC9-DCF96CC15AF3}"/>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CO"/>
          </a:p>
        </p:txBody>
      </p:sp>
      <p:sp>
        <p:nvSpPr>
          <p:cNvPr id="4" name="Marcador de contenido 3">
            <a:extLst>
              <a:ext uri="{FF2B5EF4-FFF2-40B4-BE49-F238E27FC236}">
                <a16:creationId xmlns:a16="http://schemas.microsoft.com/office/drawing/2014/main" id="{BEC35C9E-B163-9D45-91D8-6559AE672750}"/>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2DD42D67-C688-9747-85CC-40431383AE34}"/>
              </a:ext>
            </a:extLst>
          </p:cNvPr>
          <p:cNvSpPr>
            <a:spLocks noGrp="1"/>
          </p:cNvSpPr>
          <p:nvPr>
            <p:ph type="dt" sz="half" idx="10"/>
          </p:nvPr>
        </p:nvSpPr>
        <p:spPr/>
        <p:txBody>
          <a:bodyPr/>
          <a:lstStyle/>
          <a:p>
            <a:fld id="{2890AAEA-03D4-DE41-A885-EECCD7058CFE}" type="datetimeFigureOut">
              <a:rPr lang="es-CO" smtClean="0"/>
              <a:t>13/08/18</a:t>
            </a:fld>
            <a:endParaRPr lang="es-CO"/>
          </a:p>
        </p:txBody>
      </p:sp>
      <p:sp>
        <p:nvSpPr>
          <p:cNvPr id="6" name="Marcador de pie de página 5">
            <a:extLst>
              <a:ext uri="{FF2B5EF4-FFF2-40B4-BE49-F238E27FC236}">
                <a16:creationId xmlns:a16="http://schemas.microsoft.com/office/drawing/2014/main" id="{D9AF2979-73C8-8445-B36F-88B99B5BF23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889BF12-2953-BC47-9896-6D28E8E62BC0}"/>
              </a:ext>
            </a:extLst>
          </p:cNvPr>
          <p:cNvSpPr>
            <a:spLocks noGrp="1"/>
          </p:cNvSpPr>
          <p:nvPr>
            <p:ph type="sldNum" sz="quarter" idx="12"/>
          </p:nvPr>
        </p:nvSpPr>
        <p:spPr/>
        <p:txBody>
          <a:bodyPr/>
          <a:lstStyle/>
          <a:p>
            <a:fld id="{F7658BE0-2C2C-AF47-A03C-4DDFFFD9B3AC}" type="slidenum">
              <a:rPr lang="es-CO" smtClean="0"/>
              <a:t>‹Nº›</a:t>
            </a:fld>
            <a:endParaRPr lang="es-CO"/>
          </a:p>
        </p:txBody>
      </p:sp>
    </p:spTree>
    <p:extLst>
      <p:ext uri="{BB962C8B-B14F-4D97-AF65-F5344CB8AC3E}">
        <p14:creationId xmlns:p14="http://schemas.microsoft.com/office/powerpoint/2010/main" val="465608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656213-4D30-5A45-BD83-04B904F816A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78219FB-8075-9340-9934-6369294CDA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O"/>
          </a:p>
        </p:txBody>
      </p:sp>
      <p:sp>
        <p:nvSpPr>
          <p:cNvPr id="4" name="Marcador de contenido 3">
            <a:extLst>
              <a:ext uri="{FF2B5EF4-FFF2-40B4-BE49-F238E27FC236}">
                <a16:creationId xmlns:a16="http://schemas.microsoft.com/office/drawing/2014/main" id="{0E057238-DFA7-6048-BBDB-23573B02E6E4}"/>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CO"/>
          </a:p>
        </p:txBody>
      </p:sp>
      <p:sp>
        <p:nvSpPr>
          <p:cNvPr id="5" name="Marcador de texto 4">
            <a:extLst>
              <a:ext uri="{FF2B5EF4-FFF2-40B4-BE49-F238E27FC236}">
                <a16:creationId xmlns:a16="http://schemas.microsoft.com/office/drawing/2014/main" id="{ED78EA66-FC74-E04C-840D-1F3C842003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CO"/>
          </a:p>
        </p:txBody>
      </p:sp>
      <p:sp>
        <p:nvSpPr>
          <p:cNvPr id="6" name="Marcador de contenido 5">
            <a:extLst>
              <a:ext uri="{FF2B5EF4-FFF2-40B4-BE49-F238E27FC236}">
                <a16:creationId xmlns:a16="http://schemas.microsoft.com/office/drawing/2014/main" id="{70DA2FE6-333F-F643-AEB9-3962DF30C693}"/>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CO"/>
          </a:p>
        </p:txBody>
      </p:sp>
      <p:sp>
        <p:nvSpPr>
          <p:cNvPr id="7" name="Marcador de fecha 6">
            <a:extLst>
              <a:ext uri="{FF2B5EF4-FFF2-40B4-BE49-F238E27FC236}">
                <a16:creationId xmlns:a16="http://schemas.microsoft.com/office/drawing/2014/main" id="{6BEDBA0F-9243-9E41-B5AD-04CD26448C00}"/>
              </a:ext>
            </a:extLst>
          </p:cNvPr>
          <p:cNvSpPr>
            <a:spLocks noGrp="1"/>
          </p:cNvSpPr>
          <p:nvPr>
            <p:ph type="dt" sz="half" idx="10"/>
          </p:nvPr>
        </p:nvSpPr>
        <p:spPr/>
        <p:txBody>
          <a:bodyPr/>
          <a:lstStyle/>
          <a:p>
            <a:fld id="{2890AAEA-03D4-DE41-A885-EECCD7058CFE}" type="datetimeFigureOut">
              <a:rPr lang="es-CO" smtClean="0"/>
              <a:t>13/08/18</a:t>
            </a:fld>
            <a:endParaRPr lang="es-CO"/>
          </a:p>
        </p:txBody>
      </p:sp>
      <p:sp>
        <p:nvSpPr>
          <p:cNvPr id="8" name="Marcador de pie de página 7">
            <a:extLst>
              <a:ext uri="{FF2B5EF4-FFF2-40B4-BE49-F238E27FC236}">
                <a16:creationId xmlns:a16="http://schemas.microsoft.com/office/drawing/2014/main" id="{67EB9B2A-CE6A-7744-9B2C-2CCCD8B5FB9E}"/>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597A5332-EC9C-E04E-90D2-D214E8474630}"/>
              </a:ext>
            </a:extLst>
          </p:cNvPr>
          <p:cNvSpPr>
            <a:spLocks noGrp="1"/>
          </p:cNvSpPr>
          <p:nvPr>
            <p:ph type="sldNum" sz="quarter" idx="12"/>
          </p:nvPr>
        </p:nvSpPr>
        <p:spPr/>
        <p:txBody>
          <a:bodyPr/>
          <a:lstStyle/>
          <a:p>
            <a:fld id="{F7658BE0-2C2C-AF47-A03C-4DDFFFD9B3AC}" type="slidenum">
              <a:rPr lang="es-CO" smtClean="0"/>
              <a:t>‹Nº›</a:t>
            </a:fld>
            <a:endParaRPr lang="es-CO"/>
          </a:p>
        </p:txBody>
      </p:sp>
    </p:spTree>
    <p:extLst>
      <p:ext uri="{BB962C8B-B14F-4D97-AF65-F5344CB8AC3E}">
        <p14:creationId xmlns:p14="http://schemas.microsoft.com/office/powerpoint/2010/main" val="917697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6F858C-94FE-BE42-8203-B8EF679739E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95130079-BA1A-0D4D-83E7-BCC6FCED92C4}"/>
              </a:ext>
            </a:extLst>
          </p:cNvPr>
          <p:cNvSpPr>
            <a:spLocks noGrp="1"/>
          </p:cNvSpPr>
          <p:nvPr>
            <p:ph type="dt" sz="half" idx="10"/>
          </p:nvPr>
        </p:nvSpPr>
        <p:spPr/>
        <p:txBody>
          <a:bodyPr/>
          <a:lstStyle/>
          <a:p>
            <a:fld id="{2890AAEA-03D4-DE41-A885-EECCD7058CFE}" type="datetimeFigureOut">
              <a:rPr lang="es-CO" smtClean="0"/>
              <a:t>13/08/18</a:t>
            </a:fld>
            <a:endParaRPr lang="es-CO"/>
          </a:p>
        </p:txBody>
      </p:sp>
      <p:sp>
        <p:nvSpPr>
          <p:cNvPr id="4" name="Marcador de pie de página 3">
            <a:extLst>
              <a:ext uri="{FF2B5EF4-FFF2-40B4-BE49-F238E27FC236}">
                <a16:creationId xmlns:a16="http://schemas.microsoft.com/office/drawing/2014/main" id="{3E5B7CFF-1E7A-5241-A5D6-D03F4FA11D71}"/>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D6510FED-98A3-EB4D-9291-78B094A2F7FB}"/>
              </a:ext>
            </a:extLst>
          </p:cNvPr>
          <p:cNvSpPr>
            <a:spLocks noGrp="1"/>
          </p:cNvSpPr>
          <p:nvPr>
            <p:ph type="sldNum" sz="quarter" idx="12"/>
          </p:nvPr>
        </p:nvSpPr>
        <p:spPr/>
        <p:txBody>
          <a:bodyPr/>
          <a:lstStyle/>
          <a:p>
            <a:fld id="{F7658BE0-2C2C-AF47-A03C-4DDFFFD9B3AC}" type="slidenum">
              <a:rPr lang="es-CO" smtClean="0"/>
              <a:t>‹Nº›</a:t>
            </a:fld>
            <a:endParaRPr lang="es-CO"/>
          </a:p>
        </p:txBody>
      </p:sp>
    </p:spTree>
    <p:extLst>
      <p:ext uri="{BB962C8B-B14F-4D97-AF65-F5344CB8AC3E}">
        <p14:creationId xmlns:p14="http://schemas.microsoft.com/office/powerpoint/2010/main" val="4025157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743EC97-0FBC-0A42-B4DA-28FA05E31C28}"/>
              </a:ext>
            </a:extLst>
          </p:cNvPr>
          <p:cNvSpPr>
            <a:spLocks noGrp="1"/>
          </p:cNvSpPr>
          <p:nvPr>
            <p:ph type="dt" sz="half" idx="10"/>
          </p:nvPr>
        </p:nvSpPr>
        <p:spPr/>
        <p:txBody>
          <a:bodyPr/>
          <a:lstStyle/>
          <a:p>
            <a:fld id="{2890AAEA-03D4-DE41-A885-EECCD7058CFE}" type="datetimeFigureOut">
              <a:rPr lang="es-CO" smtClean="0"/>
              <a:t>13/08/18</a:t>
            </a:fld>
            <a:endParaRPr lang="es-CO"/>
          </a:p>
        </p:txBody>
      </p:sp>
      <p:sp>
        <p:nvSpPr>
          <p:cNvPr id="3" name="Marcador de pie de página 2">
            <a:extLst>
              <a:ext uri="{FF2B5EF4-FFF2-40B4-BE49-F238E27FC236}">
                <a16:creationId xmlns:a16="http://schemas.microsoft.com/office/drawing/2014/main" id="{6FF4B73B-9C1E-5C4C-A590-A5855348C10B}"/>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726DAF3B-C0C4-7A44-B8C7-A098C06401AD}"/>
              </a:ext>
            </a:extLst>
          </p:cNvPr>
          <p:cNvSpPr>
            <a:spLocks noGrp="1"/>
          </p:cNvSpPr>
          <p:nvPr>
            <p:ph type="sldNum" sz="quarter" idx="12"/>
          </p:nvPr>
        </p:nvSpPr>
        <p:spPr/>
        <p:txBody>
          <a:bodyPr/>
          <a:lstStyle/>
          <a:p>
            <a:fld id="{F7658BE0-2C2C-AF47-A03C-4DDFFFD9B3AC}" type="slidenum">
              <a:rPr lang="es-CO" smtClean="0"/>
              <a:t>‹Nº›</a:t>
            </a:fld>
            <a:endParaRPr lang="es-CO"/>
          </a:p>
        </p:txBody>
      </p:sp>
    </p:spTree>
    <p:extLst>
      <p:ext uri="{BB962C8B-B14F-4D97-AF65-F5344CB8AC3E}">
        <p14:creationId xmlns:p14="http://schemas.microsoft.com/office/powerpoint/2010/main" val="2298832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6E1125-8F18-0345-BCA9-4CD9A7EB5C2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0A30BEF-66FF-F145-B65A-8EDC23C81E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CO"/>
          </a:p>
        </p:txBody>
      </p:sp>
      <p:sp>
        <p:nvSpPr>
          <p:cNvPr id="4" name="Marcador de texto 3">
            <a:extLst>
              <a:ext uri="{FF2B5EF4-FFF2-40B4-BE49-F238E27FC236}">
                <a16:creationId xmlns:a16="http://schemas.microsoft.com/office/drawing/2014/main" id="{94C3096C-2B6C-E240-9DE7-3EB3ADA63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B2C9C8AB-862F-7244-A0F6-E9580EDE399F}"/>
              </a:ext>
            </a:extLst>
          </p:cNvPr>
          <p:cNvSpPr>
            <a:spLocks noGrp="1"/>
          </p:cNvSpPr>
          <p:nvPr>
            <p:ph type="dt" sz="half" idx="10"/>
          </p:nvPr>
        </p:nvSpPr>
        <p:spPr/>
        <p:txBody>
          <a:bodyPr/>
          <a:lstStyle/>
          <a:p>
            <a:fld id="{2890AAEA-03D4-DE41-A885-EECCD7058CFE}" type="datetimeFigureOut">
              <a:rPr lang="es-CO" smtClean="0"/>
              <a:t>13/08/18</a:t>
            </a:fld>
            <a:endParaRPr lang="es-CO"/>
          </a:p>
        </p:txBody>
      </p:sp>
      <p:sp>
        <p:nvSpPr>
          <p:cNvPr id="6" name="Marcador de pie de página 5">
            <a:extLst>
              <a:ext uri="{FF2B5EF4-FFF2-40B4-BE49-F238E27FC236}">
                <a16:creationId xmlns:a16="http://schemas.microsoft.com/office/drawing/2014/main" id="{25618AD1-A28F-A943-9D5D-DA7608915ABE}"/>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85B8ACA-D724-5B43-892B-619E9D7A209C}"/>
              </a:ext>
            </a:extLst>
          </p:cNvPr>
          <p:cNvSpPr>
            <a:spLocks noGrp="1"/>
          </p:cNvSpPr>
          <p:nvPr>
            <p:ph type="sldNum" sz="quarter" idx="12"/>
          </p:nvPr>
        </p:nvSpPr>
        <p:spPr/>
        <p:txBody>
          <a:bodyPr/>
          <a:lstStyle/>
          <a:p>
            <a:fld id="{F7658BE0-2C2C-AF47-A03C-4DDFFFD9B3AC}" type="slidenum">
              <a:rPr lang="es-CO" smtClean="0"/>
              <a:t>‹Nº›</a:t>
            </a:fld>
            <a:endParaRPr lang="es-CO"/>
          </a:p>
        </p:txBody>
      </p:sp>
    </p:spTree>
    <p:extLst>
      <p:ext uri="{BB962C8B-B14F-4D97-AF65-F5344CB8AC3E}">
        <p14:creationId xmlns:p14="http://schemas.microsoft.com/office/powerpoint/2010/main" val="1025461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85E331-5005-AE44-98B7-A5B101EDEAC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39E2AE47-6666-1945-AAF6-2314702FCA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1DC3E5B5-F416-CF4C-AA56-6B13F5EF6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CO"/>
          </a:p>
        </p:txBody>
      </p:sp>
      <p:sp>
        <p:nvSpPr>
          <p:cNvPr id="5" name="Marcador de fecha 4">
            <a:extLst>
              <a:ext uri="{FF2B5EF4-FFF2-40B4-BE49-F238E27FC236}">
                <a16:creationId xmlns:a16="http://schemas.microsoft.com/office/drawing/2014/main" id="{3962DBC4-C3AD-4D4E-9D6B-ECF6282BFE65}"/>
              </a:ext>
            </a:extLst>
          </p:cNvPr>
          <p:cNvSpPr>
            <a:spLocks noGrp="1"/>
          </p:cNvSpPr>
          <p:nvPr>
            <p:ph type="dt" sz="half" idx="10"/>
          </p:nvPr>
        </p:nvSpPr>
        <p:spPr/>
        <p:txBody>
          <a:bodyPr/>
          <a:lstStyle/>
          <a:p>
            <a:fld id="{2890AAEA-03D4-DE41-A885-EECCD7058CFE}" type="datetimeFigureOut">
              <a:rPr lang="es-CO" smtClean="0"/>
              <a:t>13/08/18</a:t>
            </a:fld>
            <a:endParaRPr lang="es-CO"/>
          </a:p>
        </p:txBody>
      </p:sp>
      <p:sp>
        <p:nvSpPr>
          <p:cNvPr id="6" name="Marcador de pie de página 5">
            <a:extLst>
              <a:ext uri="{FF2B5EF4-FFF2-40B4-BE49-F238E27FC236}">
                <a16:creationId xmlns:a16="http://schemas.microsoft.com/office/drawing/2014/main" id="{441C17CE-9C40-F94F-B4EA-C762CFF30AC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94551A0-1101-904E-8BEB-E459B95427E7}"/>
              </a:ext>
            </a:extLst>
          </p:cNvPr>
          <p:cNvSpPr>
            <a:spLocks noGrp="1"/>
          </p:cNvSpPr>
          <p:nvPr>
            <p:ph type="sldNum" sz="quarter" idx="12"/>
          </p:nvPr>
        </p:nvSpPr>
        <p:spPr/>
        <p:txBody>
          <a:bodyPr/>
          <a:lstStyle/>
          <a:p>
            <a:fld id="{F7658BE0-2C2C-AF47-A03C-4DDFFFD9B3AC}" type="slidenum">
              <a:rPr lang="es-CO" smtClean="0"/>
              <a:t>‹Nº›</a:t>
            </a:fld>
            <a:endParaRPr lang="es-CO"/>
          </a:p>
        </p:txBody>
      </p:sp>
    </p:spTree>
    <p:extLst>
      <p:ext uri="{BB962C8B-B14F-4D97-AF65-F5344CB8AC3E}">
        <p14:creationId xmlns:p14="http://schemas.microsoft.com/office/powerpoint/2010/main" val="1064209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705D1CA-67DF-D842-ABEF-5A775A443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8AA1E0E-A01D-804A-AE30-156D879068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CO"/>
          </a:p>
        </p:txBody>
      </p:sp>
      <p:sp>
        <p:nvSpPr>
          <p:cNvPr id="4" name="Marcador de fecha 3">
            <a:extLst>
              <a:ext uri="{FF2B5EF4-FFF2-40B4-BE49-F238E27FC236}">
                <a16:creationId xmlns:a16="http://schemas.microsoft.com/office/drawing/2014/main" id="{43DB79E2-778F-4742-9507-C2950BBEEC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90AAEA-03D4-DE41-A885-EECCD7058CFE}" type="datetimeFigureOut">
              <a:rPr lang="es-CO" smtClean="0"/>
              <a:t>13/08/18</a:t>
            </a:fld>
            <a:endParaRPr lang="es-CO"/>
          </a:p>
        </p:txBody>
      </p:sp>
      <p:sp>
        <p:nvSpPr>
          <p:cNvPr id="5" name="Marcador de pie de página 4">
            <a:extLst>
              <a:ext uri="{FF2B5EF4-FFF2-40B4-BE49-F238E27FC236}">
                <a16:creationId xmlns:a16="http://schemas.microsoft.com/office/drawing/2014/main" id="{78C4EA8E-633C-AF41-A594-8A3878AE37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81E1A21B-DE11-1348-BA86-F9C96D4ECC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58BE0-2C2C-AF47-A03C-4DDFFFD9B3AC}" type="slidenum">
              <a:rPr lang="es-CO" smtClean="0"/>
              <a:t>‹Nº›</a:t>
            </a:fld>
            <a:endParaRPr lang="es-CO"/>
          </a:p>
        </p:txBody>
      </p:sp>
    </p:spTree>
    <p:extLst>
      <p:ext uri="{BB962C8B-B14F-4D97-AF65-F5344CB8AC3E}">
        <p14:creationId xmlns:p14="http://schemas.microsoft.com/office/powerpoint/2010/main" val="3554971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hyperlink" Target="http://profesoresreligioncatolica.edebe.com/aprendizaje-cooperativo/#more-819" TargetMode="External"/><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D0C8AF3-0F3C-344C-9415-BF6AA455FA77}"/>
              </a:ext>
            </a:extLst>
          </p:cNvPr>
          <p:cNvPicPr>
            <a:picLocks noChangeAspect="1"/>
          </p:cNvPicPr>
          <p:nvPr/>
        </p:nvPicPr>
        <p:blipFill>
          <a:blip r:embed="rId2"/>
          <a:stretch>
            <a:fillRect/>
          </a:stretch>
        </p:blipFill>
        <p:spPr>
          <a:xfrm>
            <a:off x="0" y="0"/>
            <a:ext cx="12192000" cy="6858000"/>
          </a:xfrm>
          <a:prstGeom prst="rect">
            <a:avLst/>
          </a:prstGeom>
        </p:spPr>
      </p:pic>
      <p:pic>
        <p:nvPicPr>
          <p:cNvPr id="7" name="Imagen 6">
            <a:extLst>
              <a:ext uri="{FF2B5EF4-FFF2-40B4-BE49-F238E27FC236}">
                <a16:creationId xmlns:a16="http://schemas.microsoft.com/office/drawing/2014/main" id="{77378757-9ED3-584D-931B-72CDA0B10026}"/>
              </a:ext>
            </a:extLst>
          </p:cNvPr>
          <p:cNvPicPr>
            <a:picLocks noChangeAspect="1"/>
          </p:cNvPicPr>
          <p:nvPr/>
        </p:nvPicPr>
        <p:blipFill>
          <a:blip r:embed="rId3"/>
          <a:stretch>
            <a:fillRect/>
          </a:stretch>
        </p:blipFill>
        <p:spPr>
          <a:xfrm>
            <a:off x="449263" y="355600"/>
            <a:ext cx="2922588" cy="1724327"/>
          </a:xfrm>
          <a:prstGeom prst="rect">
            <a:avLst/>
          </a:prstGeom>
        </p:spPr>
      </p:pic>
    </p:spTree>
    <p:extLst>
      <p:ext uri="{BB962C8B-B14F-4D97-AF65-F5344CB8AC3E}">
        <p14:creationId xmlns:p14="http://schemas.microsoft.com/office/powerpoint/2010/main" val="1971998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EE9E96F-60AF-D044-9F44-CBA8780D858B}"/>
              </a:ext>
            </a:extLst>
          </p:cNvPr>
          <p:cNvPicPr>
            <a:picLocks noChangeAspect="1"/>
          </p:cNvPicPr>
          <p:nvPr/>
        </p:nvPicPr>
        <p:blipFill>
          <a:blip r:embed="rId3">
            <a:alphaModFix/>
          </a:blip>
          <a:stretch>
            <a:fill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E1CC19CA-8F30-9D4F-BEC1-A94DF552F93E}"/>
              </a:ext>
            </a:extLst>
          </p:cNvPr>
          <p:cNvSpPr/>
          <p:nvPr/>
        </p:nvSpPr>
        <p:spPr>
          <a:xfrm>
            <a:off x="586664" y="1022857"/>
            <a:ext cx="5219530" cy="5262979"/>
          </a:xfrm>
          <a:prstGeom prst="rect">
            <a:avLst/>
          </a:prstGeom>
        </p:spPr>
        <p:txBody>
          <a:bodyPr wrap="square">
            <a:spAutoFit/>
          </a:bodyPr>
          <a:lstStyle/>
          <a:p>
            <a:pPr algn="ctr">
              <a:spcAft>
                <a:spcPts val="0"/>
              </a:spcAft>
            </a:pPr>
            <a:r>
              <a:rPr lang="es-CO" sz="2800" dirty="0">
                <a:solidFill>
                  <a:srgbClr val="031037"/>
                </a:solidFill>
                <a:latin typeface="Candara" panose="020E0502030303020204" pitchFamily="34" charset="0"/>
                <a:ea typeface="Verdana" panose="020B0604030504040204" pitchFamily="34" charset="0"/>
                <a:cs typeface="Verdana" panose="020B0604030504040204" pitchFamily="34" charset="0"/>
              </a:rPr>
              <a:t>La heterogeneidad dentro de los grupos favorece las relaciones en el grupo clase, separa a los grupos preexistentes con influencia negativa en el trabajo del aula y multiplica las oportunidades de enseñanza-aprendizaje, ya que cada componente de un grupo puede ejercer el doble rol de profesor-alumno varias veces en cada sesión.</a:t>
            </a:r>
          </a:p>
        </p:txBody>
      </p:sp>
      <p:pic>
        <p:nvPicPr>
          <p:cNvPr id="8" name="Imagen 7">
            <a:extLst>
              <a:ext uri="{FF2B5EF4-FFF2-40B4-BE49-F238E27FC236}">
                <a16:creationId xmlns:a16="http://schemas.microsoft.com/office/drawing/2014/main" id="{2B41A639-1802-D041-B3C9-96EF50C1BFCC}"/>
              </a:ext>
            </a:extLst>
          </p:cNvPr>
          <p:cNvPicPr>
            <a:picLocks noChangeAspect="1"/>
          </p:cNvPicPr>
          <p:nvPr/>
        </p:nvPicPr>
        <p:blipFill>
          <a:blip r:embed="rId4"/>
          <a:stretch>
            <a:fillRect/>
          </a:stretch>
        </p:blipFill>
        <p:spPr>
          <a:xfrm>
            <a:off x="9921654" y="282256"/>
            <a:ext cx="1858002" cy="1096221"/>
          </a:xfrm>
          <a:prstGeom prst="rect">
            <a:avLst/>
          </a:prstGeom>
        </p:spPr>
      </p:pic>
      <p:pic>
        <p:nvPicPr>
          <p:cNvPr id="9" name="Imagen 8">
            <a:extLst>
              <a:ext uri="{FF2B5EF4-FFF2-40B4-BE49-F238E27FC236}">
                <a16:creationId xmlns:a16="http://schemas.microsoft.com/office/drawing/2014/main" id="{65679D8D-FD55-6841-AC4E-E7DE4FEE5CA3}"/>
              </a:ext>
            </a:extLst>
          </p:cNvPr>
          <p:cNvPicPr>
            <a:picLocks noChangeAspect="1"/>
          </p:cNvPicPr>
          <p:nvPr/>
        </p:nvPicPr>
        <p:blipFill>
          <a:blip r:embed="rId5"/>
          <a:stretch>
            <a:fillRect/>
          </a:stretch>
        </p:blipFill>
        <p:spPr>
          <a:xfrm>
            <a:off x="5943601" y="1022857"/>
            <a:ext cx="6110992" cy="5479523"/>
          </a:xfrm>
          <a:prstGeom prst="rect">
            <a:avLst/>
          </a:prstGeom>
        </p:spPr>
      </p:pic>
    </p:spTree>
    <p:extLst>
      <p:ext uri="{BB962C8B-B14F-4D97-AF65-F5344CB8AC3E}">
        <p14:creationId xmlns:p14="http://schemas.microsoft.com/office/powerpoint/2010/main" val="158954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55698DF-6DCD-9544-B0AC-FDC9B651E891}"/>
              </a:ext>
            </a:extLst>
          </p:cNvPr>
          <p:cNvPicPr>
            <a:picLocks noChangeAspect="1"/>
          </p:cNvPicPr>
          <p:nvPr/>
        </p:nvPicPr>
        <p:blipFill>
          <a:blip r:embed="rId2"/>
          <a:stretch>
            <a:fillRect/>
          </a:stretch>
        </p:blipFill>
        <p:spPr>
          <a:xfrm>
            <a:off x="0" y="0"/>
            <a:ext cx="12192000" cy="6858000"/>
          </a:xfrm>
          <a:prstGeom prst="rect">
            <a:avLst/>
          </a:prstGeom>
        </p:spPr>
      </p:pic>
      <p:pic>
        <p:nvPicPr>
          <p:cNvPr id="9" name="Imagen 8">
            <a:extLst>
              <a:ext uri="{FF2B5EF4-FFF2-40B4-BE49-F238E27FC236}">
                <a16:creationId xmlns:a16="http://schemas.microsoft.com/office/drawing/2014/main" id="{C93918D2-7EEC-F74C-98C8-0CFD39CA997A}"/>
              </a:ext>
            </a:extLst>
          </p:cNvPr>
          <p:cNvPicPr>
            <a:picLocks noChangeAspect="1"/>
          </p:cNvPicPr>
          <p:nvPr/>
        </p:nvPicPr>
        <p:blipFill>
          <a:blip r:embed="rId3">
            <a:alphaModFix amt="50000"/>
          </a:blip>
          <a:stretch>
            <a:fillRect/>
          </a:stretch>
        </p:blipFill>
        <p:spPr>
          <a:xfrm>
            <a:off x="0" y="0"/>
            <a:ext cx="12192000" cy="6858000"/>
          </a:xfrm>
          <a:prstGeom prst="rect">
            <a:avLst/>
          </a:prstGeom>
        </p:spPr>
      </p:pic>
      <p:pic>
        <p:nvPicPr>
          <p:cNvPr id="11" name="Imagen 10">
            <a:extLst>
              <a:ext uri="{FF2B5EF4-FFF2-40B4-BE49-F238E27FC236}">
                <a16:creationId xmlns:a16="http://schemas.microsoft.com/office/drawing/2014/main" id="{255A49CC-5BBC-4F41-84D9-F6E110E632C8}"/>
              </a:ext>
            </a:extLst>
          </p:cNvPr>
          <p:cNvPicPr>
            <a:picLocks noChangeAspect="1"/>
          </p:cNvPicPr>
          <p:nvPr/>
        </p:nvPicPr>
        <p:blipFill>
          <a:blip r:embed="rId4"/>
          <a:stretch>
            <a:fillRect/>
          </a:stretch>
        </p:blipFill>
        <p:spPr>
          <a:xfrm>
            <a:off x="9727490" y="5310305"/>
            <a:ext cx="2213529" cy="1305982"/>
          </a:xfrm>
          <a:prstGeom prst="rect">
            <a:avLst/>
          </a:prstGeom>
        </p:spPr>
      </p:pic>
      <p:sp>
        <p:nvSpPr>
          <p:cNvPr id="5" name="Rectángulo 4">
            <a:extLst>
              <a:ext uri="{FF2B5EF4-FFF2-40B4-BE49-F238E27FC236}">
                <a16:creationId xmlns:a16="http://schemas.microsoft.com/office/drawing/2014/main" id="{A61776AC-5E4F-2644-B561-442E81115FDF}"/>
              </a:ext>
            </a:extLst>
          </p:cNvPr>
          <p:cNvSpPr/>
          <p:nvPr/>
        </p:nvSpPr>
        <p:spPr>
          <a:xfrm>
            <a:off x="0" y="463016"/>
            <a:ext cx="10370128" cy="2399454"/>
          </a:xfrm>
          <a:prstGeom prst="rect">
            <a:avLst/>
          </a:prstGeom>
          <a:solidFill>
            <a:srgbClr val="031037">
              <a:alpha val="80392"/>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a:solidFill>
                <a:schemeClr val="bg2">
                  <a:lumMod val="50000"/>
                </a:schemeClr>
              </a:solidFill>
            </a:endParaRPr>
          </a:p>
        </p:txBody>
      </p:sp>
      <p:sp>
        <p:nvSpPr>
          <p:cNvPr id="6" name="Rectángulo 5">
            <a:extLst>
              <a:ext uri="{FF2B5EF4-FFF2-40B4-BE49-F238E27FC236}">
                <a16:creationId xmlns:a16="http://schemas.microsoft.com/office/drawing/2014/main" id="{E1CC19CA-8F30-9D4F-BEC1-A94DF552F93E}"/>
              </a:ext>
            </a:extLst>
          </p:cNvPr>
          <p:cNvSpPr/>
          <p:nvPr/>
        </p:nvSpPr>
        <p:spPr>
          <a:xfrm>
            <a:off x="280555" y="531495"/>
            <a:ext cx="9809017" cy="2585323"/>
          </a:xfrm>
          <a:prstGeom prst="rect">
            <a:avLst/>
          </a:prstGeom>
        </p:spPr>
        <p:txBody>
          <a:bodyPr wrap="square">
            <a:spAutoFit/>
          </a:bodyPr>
          <a:lstStyle/>
          <a:p>
            <a:pPr algn="ctr"/>
            <a:r>
              <a:rPr lang="es-CO" sz="2800" b="1" dirty="0">
                <a:solidFill>
                  <a:schemeClr val="bg1"/>
                </a:solidFill>
                <a:latin typeface="Candara" panose="020E0502030303020204" pitchFamily="34" charset="0"/>
                <a:ea typeface="Verdana" panose="020B0604030504040204" pitchFamily="34" charset="0"/>
                <a:cs typeface="Verdana" panose="020B0604030504040204" pitchFamily="34" charset="0"/>
              </a:rPr>
              <a:t> La mayoría de los autores coincide en que el número óptimo de alumnos para formar los grupos debería ser cuatro, ya que existe suficiente diversidad; resulta más fácil la coordinación, existen suficientes miembros para distribuir los roles necesarios para el trabajo en equipo.</a:t>
            </a:r>
          </a:p>
          <a:p>
            <a:endParaRPr lang="es-CO" sz="22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9576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IGA DE LA JUSTICIA - LO HAREMOS.mp4">
            <a:hlinkClick r:id="" action="ppaction://media"/>
            <a:extLst>
              <a:ext uri="{FF2B5EF4-FFF2-40B4-BE49-F238E27FC236}">
                <a16:creationId xmlns:a16="http://schemas.microsoft.com/office/drawing/2014/main" id="{A7E7C23B-008D-FB40-B1B0-DF50F24DF7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1060" y="318051"/>
            <a:ext cx="11476383" cy="6175513"/>
          </a:xfrm>
          <a:prstGeom prst="rect">
            <a:avLst/>
          </a:prstGeom>
        </p:spPr>
      </p:pic>
    </p:spTree>
    <p:extLst>
      <p:ext uri="{BB962C8B-B14F-4D97-AF65-F5344CB8AC3E}">
        <p14:creationId xmlns:p14="http://schemas.microsoft.com/office/powerpoint/2010/main" val="84789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89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D7F6346-C612-8E43-9270-25EE4C7B2029}"/>
              </a:ext>
            </a:extLst>
          </p:cNvPr>
          <p:cNvPicPr>
            <a:picLocks noChangeAspect="1"/>
          </p:cNvPicPr>
          <p:nvPr/>
        </p:nvPicPr>
        <p:blipFill>
          <a:blip r:embed="rId2"/>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0808597F-94E2-354C-8898-DA761BB14CDD}"/>
              </a:ext>
            </a:extLst>
          </p:cNvPr>
          <p:cNvSpPr txBox="1"/>
          <p:nvPr/>
        </p:nvSpPr>
        <p:spPr>
          <a:xfrm>
            <a:off x="167843" y="2724476"/>
            <a:ext cx="5928157" cy="3785652"/>
          </a:xfrm>
          <a:prstGeom prst="rect">
            <a:avLst/>
          </a:prstGeom>
          <a:noFill/>
        </p:spPr>
        <p:txBody>
          <a:bodyPr wrap="square" rtlCol="0">
            <a:spAutoFit/>
          </a:bodyPr>
          <a:lstStyle/>
          <a:p>
            <a:pPr algn="ctr"/>
            <a:r>
              <a:rPr lang="es-CO" sz="4800" b="1" dirty="0">
                <a:solidFill>
                  <a:srgbClr val="ECB53E"/>
                </a:solidFill>
                <a:latin typeface="Candara" panose="020E0502030303020204" pitchFamily="34" charset="0"/>
                <a:ea typeface="Verdana" panose="020B0604030504040204" pitchFamily="34" charset="0"/>
                <a:cs typeface="Verdana" panose="020B0604030504040204" pitchFamily="34" charset="0"/>
              </a:rPr>
              <a:t>EXPERIENCIA PARA TRABAJAR EN CLASE DE EDUCACIÓN RELIGIOSA</a:t>
            </a:r>
          </a:p>
          <a:p>
            <a:pPr algn="ctr"/>
            <a:endParaRPr lang="es-CO" sz="4800" dirty="0">
              <a:solidFill>
                <a:srgbClr val="ECB53E"/>
              </a:solidFill>
              <a:latin typeface="Luckiest Guy" panose="02000506000000020004" pitchFamily="2" charset="0"/>
              <a:ea typeface="Verdana" panose="020B0604030504040204" pitchFamily="34" charset="0"/>
              <a:cs typeface="Verdana" panose="020B0604030504040204" pitchFamily="34" charset="0"/>
            </a:endParaRPr>
          </a:p>
        </p:txBody>
      </p:sp>
      <p:pic>
        <p:nvPicPr>
          <p:cNvPr id="8" name="Imagen 7">
            <a:extLst>
              <a:ext uri="{FF2B5EF4-FFF2-40B4-BE49-F238E27FC236}">
                <a16:creationId xmlns:a16="http://schemas.microsoft.com/office/drawing/2014/main" id="{A92B1E2F-65C7-D74D-B88D-9390452DEA3B}"/>
              </a:ext>
            </a:extLst>
          </p:cNvPr>
          <p:cNvPicPr>
            <a:picLocks noChangeAspect="1"/>
          </p:cNvPicPr>
          <p:nvPr/>
        </p:nvPicPr>
        <p:blipFill>
          <a:blip r:embed="rId3"/>
          <a:stretch>
            <a:fillRect/>
          </a:stretch>
        </p:blipFill>
        <p:spPr>
          <a:xfrm>
            <a:off x="306388" y="0"/>
            <a:ext cx="3150785" cy="1858963"/>
          </a:xfrm>
          <a:prstGeom prst="rect">
            <a:avLst/>
          </a:prstGeom>
        </p:spPr>
      </p:pic>
      <p:pic>
        <p:nvPicPr>
          <p:cNvPr id="5" name="Imagen 4">
            <a:extLst>
              <a:ext uri="{FF2B5EF4-FFF2-40B4-BE49-F238E27FC236}">
                <a16:creationId xmlns:a16="http://schemas.microsoft.com/office/drawing/2014/main" id="{FB13D094-D0CC-4C48-9015-AAAEE310E919}"/>
              </a:ext>
            </a:extLst>
          </p:cNvPr>
          <p:cNvPicPr>
            <a:picLocks noChangeAspect="1"/>
          </p:cNvPicPr>
          <p:nvPr/>
        </p:nvPicPr>
        <p:blipFill>
          <a:blip r:embed="rId4"/>
          <a:stretch>
            <a:fillRect/>
          </a:stretch>
        </p:blipFill>
        <p:spPr>
          <a:xfrm>
            <a:off x="6733309" y="347872"/>
            <a:ext cx="5458691" cy="6162256"/>
          </a:xfrm>
          <a:prstGeom prst="rect">
            <a:avLst/>
          </a:prstGeom>
        </p:spPr>
      </p:pic>
    </p:spTree>
    <p:extLst>
      <p:ext uri="{BB962C8B-B14F-4D97-AF65-F5344CB8AC3E}">
        <p14:creationId xmlns:p14="http://schemas.microsoft.com/office/powerpoint/2010/main" val="396711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F5531392-16E4-5748-9193-1699AF72F744}"/>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E1CC19CA-8F30-9D4F-BEC1-A94DF552F93E}"/>
              </a:ext>
            </a:extLst>
          </p:cNvPr>
          <p:cNvSpPr/>
          <p:nvPr/>
        </p:nvSpPr>
        <p:spPr>
          <a:xfrm>
            <a:off x="1017909" y="846197"/>
            <a:ext cx="10156181" cy="4401205"/>
          </a:xfrm>
          <a:prstGeom prst="rect">
            <a:avLst/>
          </a:prstGeom>
        </p:spPr>
        <p:txBody>
          <a:bodyPr wrap="square">
            <a:spAutoFit/>
          </a:bodyPr>
          <a:lstStyle/>
          <a:p>
            <a:pPr algn="ctr"/>
            <a:r>
              <a:rPr lang="es-CO" sz="3200" b="1" i="1" dirty="0">
                <a:solidFill>
                  <a:schemeClr val="bg1"/>
                </a:solidFill>
                <a:latin typeface="Candara" panose="020E0502030303020204" pitchFamily="34" charset="0"/>
                <a:ea typeface="Verdana" panose="020B0604030504040204" pitchFamily="34" charset="0"/>
                <a:cs typeface="Verdana" panose="020B0604030504040204" pitchFamily="34" charset="0"/>
              </a:rPr>
              <a:t>«Empecé a decir a los profesores: “¡No hagáis una lección de aprendizaje cooperativo! Con las estructuras, podéis conseguir que el aprendizaje cooperativo forme parte de cualquier lección”. En lugar de reemplazar las lecciones tradicionales por otras de aprendizaje cooperativo, nuestra meta es impartir el contenido vía estructuras. No es un enfoque de reemplazo, sino un enfoque integrado». (Kagan, 2013: p. 7)</a:t>
            </a:r>
          </a:p>
          <a:p>
            <a:pPr algn="ctr"/>
            <a:endParaRPr 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Imagen 10">
            <a:extLst>
              <a:ext uri="{FF2B5EF4-FFF2-40B4-BE49-F238E27FC236}">
                <a16:creationId xmlns:a16="http://schemas.microsoft.com/office/drawing/2014/main" id="{255A49CC-5BBC-4F41-84D9-F6E110E632C8}"/>
              </a:ext>
            </a:extLst>
          </p:cNvPr>
          <p:cNvPicPr>
            <a:picLocks noChangeAspect="1"/>
          </p:cNvPicPr>
          <p:nvPr/>
        </p:nvPicPr>
        <p:blipFill>
          <a:blip r:embed="rId3"/>
          <a:stretch>
            <a:fillRect/>
          </a:stretch>
        </p:blipFill>
        <p:spPr>
          <a:xfrm>
            <a:off x="9548980" y="5082979"/>
            <a:ext cx="2213529" cy="1305982"/>
          </a:xfrm>
          <a:prstGeom prst="rect">
            <a:avLst/>
          </a:prstGeom>
        </p:spPr>
      </p:pic>
    </p:spTree>
    <p:extLst>
      <p:ext uri="{BB962C8B-B14F-4D97-AF65-F5344CB8AC3E}">
        <p14:creationId xmlns:p14="http://schemas.microsoft.com/office/powerpoint/2010/main" val="13771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EE9E96F-60AF-D044-9F44-CBA8780D858B}"/>
              </a:ext>
            </a:extLst>
          </p:cNvPr>
          <p:cNvPicPr>
            <a:picLocks noChangeAspect="1"/>
          </p:cNvPicPr>
          <p:nvPr/>
        </p:nvPicPr>
        <p:blipFill>
          <a:blip r:embed="rId3">
            <a:alphaModFix/>
          </a:blip>
          <a:stretch>
            <a:fill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E1CC19CA-8F30-9D4F-BEC1-A94DF552F93E}"/>
              </a:ext>
            </a:extLst>
          </p:cNvPr>
          <p:cNvSpPr/>
          <p:nvPr/>
        </p:nvSpPr>
        <p:spPr>
          <a:xfrm>
            <a:off x="464126" y="1515715"/>
            <a:ext cx="4995770" cy="3539430"/>
          </a:xfrm>
          <a:prstGeom prst="rect">
            <a:avLst/>
          </a:prstGeom>
        </p:spPr>
        <p:txBody>
          <a:bodyPr wrap="square">
            <a:spAutoFit/>
          </a:bodyPr>
          <a:lstStyle/>
          <a:p>
            <a:pPr algn="ctr">
              <a:spcAft>
                <a:spcPts val="0"/>
              </a:spcAft>
            </a:pPr>
            <a:r>
              <a:rPr lang="es-CO" sz="2800" dirty="0">
                <a:solidFill>
                  <a:srgbClr val="031037"/>
                </a:solidFill>
                <a:latin typeface="Candara" panose="020E0502030303020204" pitchFamily="34" charset="0"/>
                <a:ea typeface="Verdana" panose="020B0604030504040204" pitchFamily="34" charset="0"/>
                <a:cs typeface="Verdana" panose="020B0604030504040204" pitchFamily="34" charset="0"/>
              </a:rPr>
              <a:t>El AC es una metodología para aplicar en cualquier tipo de contenido. Nosotros ofrecemos una experiencia para explicar contenidos teóricos a los alumnos con el conocido Puzle de Aronson, una técnica cooperativa.</a:t>
            </a:r>
          </a:p>
        </p:txBody>
      </p:sp>
      <p:pic>
        <p:nvPicPr>
          <p:cNvPr id="8" name="Imagen 7">
            <a:extLst>
              <a:ext uri="{FF2B5EF4-FFF2-40B4-BE49-F238E27FC236}">
                <a16:creationId xmlns:a16="http://schemas.microsoft.com/office/drawing/2014/main" id="{2B41A639-1802-D041-B3C9-96EF50C1BFCC}"/>
              </a:ext>
            </a:extLst>
          </p:cNvPr>
          <p:cNvPicPr>
            <a:picLocks noChangeAspect="1"/>
          </p:cNvPicPr>
          <p:nvPr/>
        </p:nvPicPr>
        <p:blipFill>
          <a:blip r:embed="rId4"/>
          <a:stretch>
            <a:fillRect/>
          </a:stretch>
        </p:blipFill>
        <p:spPr>
          <a:xfrm>
            <a:off x="9921654" y="282256"/>
            <a:ext cx="1858002" cy="1096221"/>
          </a:xfrm>
          <a:prstGeom prst="rect">
            <a:avLst/>
          </a:prstGeom>
        </p:spPr>
      </p:pic>
      <p:pic>
        <p:nvPicPr>
          <p:cNvPr id="7" name="Imagen 6">
            <a:extLst>
              <a:ext uri="{FF2B5EF4-FFF2-40B4-BE49-F238E27FC236}">
                <a16:creationId xmlns:a16="http://schemas.microsoft.com/office/drawing/2014/main" id="{13FF89B3-8107-F14B-8400-AA3772109116}"/>
              </a:ext>
            </a:extLst>
          </p:cNvPr>
          <p:cNvPicPr>
            <a:picLocks noChangeAspect="1"/>
          </p:cNvPicPr>
          <p:nvPr/>
        </p:nvPicPr>
        <p:blipFill>
          <a:blip r:embed="rId5"/>
          <a:stretch>
            <a:fillRect/>
          </a:stretch>
        </p:blipFill>
        <p:spPr>
          <a:xfrm>
            <a:off x="6096000" y="1144202"/>
            <a:ext cx="5815536" cy="5059516"/>
          </a:xfrm>
          <a:prstGeom prst="rect">
            <a:avLst/>
          </a:prstGeom>
        </p:spPr>
      </p:pic>
    </p:spTree>
    <p:extLst>
      <p:ext uri="{BB962C8B-B14F-4D97-AF65-F5344CB8AC3E}">
        <p14:creationId xmlns:p14="http://schemas.microsoft.com/office/powerpoint/2010/main" val="151271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4E28EA7-87F3-0846-8657-04E08894CDA4}"/>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E1CC19CA-8F30-9D4F-BEC1-A94DF552F93E}"/>
              </a:ext>
            </a:extLst>
          </p:cNvPr>
          <p:cNvSpPr/>
          <p:nvPr/>
        </p:nvSpPr>
        <p:spPr>
          <a:xfrm>
            <a:off x="804575" y="1005864"/>
            <a:ext cx="6046799" cy="3908762"/>
          </a:xfrm>
          <a:prstGeom prst="rect">
            <a:avLst/>
          </a:prstGeom>
        </p:spPr>
        <p:txBody>
          <a:bodyPr wrap="square">
            <a:spAutoFit/>
          </a:bodyPr>
          <a:lstStyle/>
          <a:p>
            <a:pPr algn="ctr"/>
            <a:r>
              <a:rPr lang="es-CO" sz="2800" b="1" dirty="0">
                <a:solidFill>
                  <a:schemeClr val="bg1"/>
                </a:solidFill>
                <a:effectLst>
                  <a:outerShdw blurRad="50800" dist="38100" dir="2700000" algn="tl" rotWithShape="0">
                    <a:prstClr val="black">
                      <a:alpha val="40000"/>
                    </a:prstClr>
                  </a:outerShdw>
                </a:effectLst>
                <a:latin typeface="Candara" panose="020E0502030303020204" pitchFamily="34" charset="0"/>
                <a:ea typeface="Verdana" panose="020B0604030504040204" pitchFamily="34" charset="0"/>
                <a:cs typeface="Verdana" panose="020B0604030504040204" pitchFamily="34" charset="0"/>
              </a:rPr>
              <a:t> Lo ideal es basarse en un contenido teórico. Puede ser usando un material elaborado por el propio maestro, fotocopiado. O bien tomar una unidad didáctica de los libros de educación religiosa y dividirla en cuatro partes que se entregarán a los alumnos de cada grupo siguiendo esta dinámica.</a:t>
            </a:r>
          </a:p>
          <a:p>
            <a:pPr algn="ctr"/>
            <a:endParaRPr lang="es-CO" sz="2400" b="1" dirty="0">
              <a:solidFill>
                <a:schemeClr val="bg1"/>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11" name="Imagen 10">
            <a:extLst>
              <a:ext uri="{FF2B5EF4-FFF2-40B4-BE49-F238E27FC236}">
                <a16:creationId xmlns:a16="http://schemas.microsoft.com/office/drawing/2014/main" id="{255A49CC-5BBC-4F41-84D9-F6E110E632C8}"/>
              </a:ext>
            </a:extLst>
          </p:cNvPr>
          <p:cNvPicPr>
            <a:picLocks noChangeAspect="1"/>
          </p:cNvPicPr>
          <p:nvPr/>
        </p:nvPicPr>
        <p:blipFill>
          <a:blip r:embed="rId3"/>
          <a:stretch>
            <a:fillRect/>
          </a:stretch>
        </p:blipFill>
        <p:spPr>
          <a:xfrm>
            <a:off x="1888301" y="5252413"/>
            <a:ext cx="2213529" cy="1305982"/>
          </a:xfrm>
          <a:prstGeom prst="rect">
            <a:avLst/>
          </a:prstGeom>
        </p:spPr>
      </p:pic>
    </p:spTree>
    <p:extLst>
      <p:ext uri="{BB962C8B-B14F-4D97-AF65-F5344CB8AC3E}">
        <p14:creationId xmlns:p14="http://schemas.microsoft.com/office/powerpoint/2010/main" val="289465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AD57353-85EB-6E4C-AF83-DA462EF3AFDA}"/>
              </a:ext>
            </a:extLst>
          </p:cNvPr>
          <p:cNvPicPr>
            <a:picLocks noChangeAspect="1"/>
          </p:cNvPicPr>
          <p:nvPr/>
        </p:nvPicPr>
        <p:blipFill>
          <a:blip r:embed="rId2"/>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0808597F-94E2-354C-8898-DA761BB14CDD}"/>
              </a:ext>
            </a:extLst>
          </p:cNvPr>
          <p:cNvSpPr txBox="1"/>
          <p:nvPr/>
        </p:nvSpPr>
        <p:spPr>
          <a:xfrm>
            <a:off x="339877" y="345756"/>
            <a:ext cx="7402217" cy="1323439"/>
          </a:xfrm>
          <a:prstGeom prst="rect">
            <a:avLst/>
          </a:prstGeom>
          <a:noFill/>
        </p:spPr>
        <p:txBody>
          <a:bodyPr wrap="square" rtlCol="0">
            <a:spAutoFit/>
          </a:bodyPr>
          <a:lstStyle/>
          <a:p>
            <a:pPr algn="ctr" fontAlgn="base"/>
            <a:r>
              <a:rPr lang="es-CO" sz="4000" b="1" dirty="0">
                <a:solidFill>
                  <a:srgbClr val="ECB53E"/>
                </a:solidFill>
                <a:latin typeface="Candara" panose="020E0502030303020204" pitchFamily="34" charset="0"/>
              </a:rPr>
              <a:t>PASO 1: FASE INDIVIDUAL </a:t>
            </a:r>
          </a:p>
          <a:p>
            <a:pPr algn="ctr" fontAlgn="base"/>
            <a:r>
              <a:rPr lang="es-CO" sz="4000" b="1" dirty="0">
                <a:solidFill>
                  <a:srgbClr val="ECB53E"/>
                </a:solidFill>
                <a:latin typeface="Candara" panose="020E0502030303020204" pitchFamily="34" charset="0"/>
              </a:rPr>
              <a:t>DENTRO DEL GRUPO BASE</a:t>
            </a:r>
          </a:p>
        </p:txBody>
      </p:sp>
      <p:sp>
        <p:nvSpPr>
          <p:cNvPr id="6" name="Rectángulo 5">
            <a:extLst>
              <a:ext uri="{FF2B5EF4-FFF2-40B4-BE49-F238E27FC236}">
                <a16:creationId xmlns:a16="http://schemas.microsoft.com/office/drawing/2014/main" id="{E1CC19CA-8F30-9D4F-BEC1-A94DF552F93E}"/>
              </a:ext>
            </a:extLst>
          </p:cNvPr>
          <p:cNvSpPr/>
          <p:nvPr/>
        </p:nvSpPr>
        <p:spPr>
          <a:xfrm>
            <a:off x="339877" y="2014951"/>
            <a:ext cx="6060923" cy="4401205"/>
          </a:xfrm>
          <a:prstGeom prst="rect">
            <a:avLst/>
          </a:prstGeom>
        </p:spPr>
        <p:txBody>
          <a:bodyPr wrap="square">
            <a:spAutoFit/>
          </a:bodyPr>
          <a:lstStyle/>
          <a:p>
            <a:pPr marL="342900" indent="-342900">
              <a:spcAft>
                <a:spcPts val="0"/>
              </a:spcAft>
              <a:buFont typeface="Arial" panose="020B0604020202020204" pitchFamily="34" charset="0"/>
              <a:buChar char="•"/>
            </a:pPr>
            <a:r>
              <a:rPr lang="es-CO" sz="2800" dirty="0">
                <a:solidFill>
                  <a:schemeClr val="bg1"/>
                </a:solidFill>
                <a:latin typeface="Candara" panose="020E0502030303020204" pitchFamily="34" charset="0"/>
                <a:ea typeface="Verdana" panose="020B0604030504040204" pitchFamily="34" charset="0"/>
                <a:cs typeface="Verdana" panose="020B0604030504040204" pitchFamily="34" charset="0"/>
              </a:rPr>
              <a:t>El profesor reparte heterogéneamente los contenidos de la unidad.</a:t>
            </a:r>
          </a:p>
          <a:p>
            <a:pPr>
              <a:spcAft>
                <a:spcPts val="0"/>
              </a:spcAft>
            </a:pPr>
            <a:endParaRPr lang="es-CO" sz="2800" dirty="0">
              <a:solidFill>
                <a:schemeClr val="bg1"/>
              </a:solidFill>
              <a:latin typeface="Candara" panose="020E0502030303020204" pitchFamily="34" charset="0"/>
              <a:ea typeface="Verdana" panose="020B0604030504040204" pitchFamily="34" charset="0"/>
              <a:cs typeface="Verdana" panose="020B0604030504040204" pitchFamily="34" charset="0"/>
            </a:endParaRPr>
          </a:p>
          <a:p>
            <a:pPr marL="342900" indent="-342900">
              <a:spcAft>
                <a:spcPts val="0"/>
              </a:spcAft>
              <a:buFont typeface="Arial" panose="020B0604020202020204" pitchFamily="34" charset="0"/>
              <a:buChar char="•"/>
            </a:pPr>
            <a:r>
              <a:rPr lang="es-CO" sz="2800" dirty="0">
                <a:solidFill>
                  <a:schemeClr val="bg1"/>
                </a:solidFill>
                <a:latin typeface="Candara" panose="020E0502030303020204" pitchFamily="34" charset="0"/>
                <a:ea typeface="Verdana" panose="020B0604030504040204" pitchFamily="34" charset="0"/>
                <a:cs typeface="Verdana" panose="020B0604030504040204" pitchFamily="34" charset="0"/>
              </a:rPr>
              <a:t>Cada miembro del grupo prepara individualmente su parte.</a:t>
            </a:r>
          </a:p>
          <a:p>
            <a:pPr marL="342900" indent="-342900">
              <a:spcAft>
                <a:spcPts val="0"/>
              </a:spcAft>
              <a:buFont typeface="Arial" panose="020B0604020202020204" pitchFamily="34" charset="0"/>
              <a:buChar char="•"/>
            </a:pPr>
            <a:endParaRPr lang="es-CO" sz="2800" dirty="0">
              <a:solidFill>
                <a:schemeClr val="bg1"/>
              </a:solidFill>
              <a:latin typeface="Candara" panose="020E0502030303020204" pitchFamily="34" charset="0"/>
              <a:ea typeface="Verdana" panose="020B0604030504040204" pitchFamily="34" charset="0"/>
              <a:cs typeface="Verdana" panose="020B0604030504040204" pitchFamily="34" charset="0"/>
            </a:endParaRPr>
          </a:p>
          <a:p>
            <a:pPr marL="342900" indent="-342900">
              <a:spcAft>
                <a:spcPts val="0"/>
              </a:spcAft>
              <a:buFont typeface="Arial" panose="020B0604020202020204" pitchFamily="34" charset="0"/>
              <a:buChar char="•"/>
            </a:pPr>
            <a:r>
              <a:rPr lang="es-CO" sz="2800" dirty="0">
                <a:solidFill>
                  <a:schemeClr val="bg1"/>
                </a:solidFill>
                <a:latin typeface="Candara" panose="020E0502030303020204" pitchFamily="34" charset="0"/>
                <a:ea typeface="Verdana" panose="020B0604030504040204" pitchFamily="34" charset="0"/>
                <a:cs typeface="Verdana" panose="020B0604030504040204" pitchFamily="34" charset="0"/>
              </a:rPr>
              <a:t>Producto final: subrayado comprensivo del tema con    palabras anotadasal margen.</a:t>
            </a:r>
          </a:p>
        </p:txBody>
      </p:sp>
      <p:pic>
        <p:nvPicPr>
          <p:cNvPr id="7" name="Imagen 6">
            <a:extLst>
              <a:ext uri="{FF2B5EF4-FFF2-40B4-BE49-F238E27FC236}">
                <a16:creationId xmlns:a16="http://schemas.microsoft.com/office/drawing/2014/main" id="{92298F4F-BD61-6B4C-B4B0-EFE166E21DC7}"/>
              </a:ext>
            </a:extLst>
          </p:cNvPr>
          <p:cNvPicPr>
            <a:picLocks noChangeAspect="1"/>
          </p:cNvPicPr>
          <p:nvPr/>
        </p:nvPicPr>
        <p:blipFill>
          <a:blip r:embed="rId3"/>
          <a:stretch>
            <a:fillRect/>
          </a:stretch>
        </p:blipFill>
        <p:spPr>
          <a:xfrm>
            <a:off x="9921654" y="282256"/>
            <a:ext cx="1858002" cy="1096221"/>
          </a:xfrm>
          <a:prstGeom prst="rect">
            <a:avLst/>
          </a:prstGeom>
        </p:spPr>
      </p:pic>
      <p:pic>
        <p:nvPicPr>
          <p:cNvPr id="4" name="Imagen 3">
            <a:extLst>
              <a:ext uri="{FF2B5EF4-FFF2-40B4-BE49-F238E27FC236}">
                <a16:creationId xmlns:a16="http://schemas.microsoft.com/office/drawing/2014/main" id="{5DCD335B-5496-8A4A-B474-2D8AFA062988}"/>
              </a:ext>
            </a:extLst>
          </p:cNvPr>
          <p:cNvPicPr>
            <a:picLocks noChangeAspect="1"/>
          </p:cNvPicPr>
          <p:nvPr/>
        </p:nvPicPr>
        <p:blipFill>
          <a:blip r:embed="rId4"/>
          <a:stretch>
            <a:fillRect/>
          </a:stretch>
        </p:blipFill>
        <p:spPr>
          <a:xfrm>
            <a:off x="6121936" y="345756"/>
            <a:ext cx="5080000" cy="6794500"/>
          </a:xfrm>
          <a:prstGeom prst="rect">
            <a:avLst/>
          </a:prstGeom>
        </p:spPr>
      </p:pic>
    </p:spTree>
    <p:extLst>
      <p:ext uri="{BB962C8B-B14F-4D97-AF65-F5344CB8AC3E}">
        <p14:creationId xmlns:p14="http://schemas.microsoft.com/office/powerpoint/2010/main" val="367804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EE9E96F-60AF-D044-9F44-CBA8780D858B}"/>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0808597F-94E2-354C-8898-DA761BB14CDD}"/>
              </a:ext>
            </a:extLst>
          </p:cNvPr>
          <p:cNvSpPr txBox="1"/>
          <p:nvPr/>
        </p:nvSpPr>
        <p:spPr>
          <a:xfrm>
            <a:off x="4519620" y="629028"/>
            <a:ext cx="7402217" cy="707886"/>
          </a:xfrm>
          <a:prstGeom prst="rect">
            <a:avLst/>
          </a:prstGeom>
          <a:noFill/>
        </p:spPr>
        <p:txBody>
          <a:bodyPr wrap="square" rtlCol="0">
            <a:spAutoFit/>
          </a:bodyPr>
          <a:lstStyle/>
          <a:p>
            <a:pPr algn="ctr" fontAlgn="base"/>
            <a:r>
              <a:rPr lang="es-CO" sz="4000" b="1" dirty="0">
                <a:solidFill>
                  <a:srgbClr val="031037"/>
                </a:solidFill>
                <a:latin typeface="Candara" panose="020E0502030303020204" pitchFamily="34" charset="0"/>
              </a:rPr>
              <a:t>PASO 2: FASE DE «EXPERTOS»</a:t>
            </a:r>
          </a:p>
        </p:txBody>
      </p:sp>
      <p:sp>
        <p:nvSpPr>
          <p:cNvPr id="6" name="Rectángulo 5">
            <a:extLst>
              <a:ext uri="{FF2B5EF4-FFF2-40B4-BE49-F238E27FC236}">
                <a16:creationId xmlns:a16="http://schemas.microsoft.com/office/drawing/2014/main" id="{E1CC19CA-8F30-9D4F-BEC1-A94DF552F93E}"/>
              </a:ext>
            </a:extLst>
          </p:cNvPr>
          <p:cNvSpPr/>
          <p:nvPr/>
        </p:nvSpPr>
        <p:spPr>
          <a:xfrm>
            <a:off x="6096000" y="1965942"/>
            <a:ext cx="5444597" cy="4401205"/>
          </a:xfrm>
          <a:prstGeom prst="rect">
            <a:avLst/>
          </a:prstGeom>
        </p:spPr>
        <p:txBody>
          <a:bodyPr wrap="square">
            <a:spAutoFit/>
          </a:bodyPr>
          <a:lstStyle/>
          <a:p>
            <a:pPr marL="457200" indent="-457200" algn="r">
              <a:buFont typeface="Arial" panose="020B0604020202020204" pitchFamily="34" charset="0"/>
              <a:buChar char="•"/>
            </a:pPr>
            <a:r>
              <a:rPr lang="es-CO" sz="2800" dirty="0">
                <a:solidFill>
                  <a:srgbClr val="031037"/>
                </a:solidFill>
                <a:latin typeface="Candara" panose="020E0502030303020204" pitchFamily="34" charset="0"/>
                <a:ea typeface="Verdana" panose="020B0604030504040204" pitchFamily="34" charset="0"/>
                <a:cs typeface="Verdana" panose="020B0604030504040204" pitchFamily="34" charset="0"/>
              </a:rPr>
              <a:t>En esta fase se juntan los alumnos que han trabajado personalmente los mismos contenidos.</a:t>
            </a:r>
          </a:p>
          <a:p>
            <a:pPr marL="457200" indent="-457200" algn="r">
              <a:buFont typeface="Arial" panose="020B0604020202020204" pitchFamily="34" charset="0"/>
              <a:buChar char="•"/>
            </a:pPr>
            <a:endParaRPr lang="es-CO" sz="2800" dirty="0">
              <a:solidFill>
                <a:srgbClr val="031037"/>
              </a:solidFill>
              <a:latin typeface="Candara" panose="020E0502030303020204" pitchFamily="34" charset="0"/>
              <a:ea typeface="Verdana" panose="020B0604030504040204" pitchFamily="34" charset="0"/>
              <a:cs typeface="Verdana" panose="020B0604030504040204" pitchFamily="34" charset="0"/>
            </a:endParaRPr>
          </a:p>
          <a:p>
            <a:pPr marL="457200" indent="-457200" algn="r">
              <a:buFont typeface="Arial" panose="020B0604020202020204" pitchFamily="34" charset="0"/>
              <a:buChar char="•"/>
            </a:pPr>
            <a:r>
              <a:rPr lang="es-CO" sz="2800" dirty="0">
                <a:solidFill>
                  <a:srgbClr val="031037"/>
                </a:solidFill>
                <a:latin typeface="Candara" panose="020E0502030303020204" pitchFamily="34" charset="0"/>
                <a:ea typeface="Verdana" panose="020B0604030504040204" pitchFamily="34" charset="0"/>
                <a:cs typeface="Verdana" panose="020B0604030504040204" pitchFamily="34" charset="0"/>
              </a:rPr>
              <a:t>Esta fase sirve para poner en común los elementos fundamentales del tema trabajado y ayuda a los alumnos a una mejor comprensión.</a:t>
            </a:r>
          </a:p>
        </p:txBody>
      </p:sp>
      <p:pic>
        <p:nvPicPr>
          <p:cNvPr id="9" name="Imagen 8">
            <a:extLst>
              <a:ext uri="{FF2B5EF4-FFF2-40B4-BE49-F238E27FC236}">
                <a16:creationId xmlns:a16="http://schemas.microsoft.com/office/drawing/2014/main" id="{EA864AC4-4DCF-AE47-81B6-BE44697FF58E}"/>
              </a:ext>
            </a:extLst>
          </p:cNvPr>
          <p:cNvPicPr>
            <a:picLocks noChangeAspect="1"/>
          </p:cNvPicPr>
          <p:nvPr/>
        </p:nvPicPr>
        <p:blipFill>
          <a:blip r:embed="rId3"/>
          <a:stretch>
            <a:fillRect/>
          </a:stretch>
        </p:blipFill>
        <p:spPr>
          <a:xfrm>
            <a:off x="289291" y="240693"/>
            <a:ext cx="1858002" cy="1096221"/>
          </a:xfrm>
          <a:prstGeom prst="rect">
            <a:avLst/>
          </a:prstGeom>
        </p:spPr>
      </p:pic>
      <p:pic>
        <p:nvPicPr>
          <p:cNvPr id="7" name="Imagen 6">
            <a:extLst>
              <a:ext uri="{FF2B5EF4-FFF2-40B4-BE49-F238E27FC236}">
                <a16:creationId xmlns:a16="http://schemas.microsoft.com/office/drawing/2014/main" id="{9C71CB5F-2944-7543-AAE4-E34C321033F4}"/>
              </a:ext>
            </a:extLst>
          </p:cNvPr>
          <p:cNvPicPr>
            <a:picLocks noChangeAspect="1"/>
          </p:cNvPicPr>
          <p:nvPr/>
        </p:nvPicPr>
        <p:blipFill>
          <a:blip r:embed="rId4"/>
          <a:stretch>
            <a:fillRect/>
          </a:stretch>
        </p:blipFill>
        <p:spPr>
          <a:xfrm>
            <a:off x="0" y="2322618"/>
            <a:ext cx="3810000" cy="4470400"/>
          </a:xfrm>
          <a:prstGeom prst="rect">
            <a:avLst/>
          </a:prstGeom>
        </p:spPr>
      </p:pic>
      <p:pic>
        <p:nvPicPr>
          <p:cNvPr id="10" name="Imagen 9">
            <a:extLst>
              <a:ext uri="{FF2B5EF4-FFF2-40B4-BE49-F238E27FC236}">
                <a16:creationId xmlns:a16="http://schemas.microsoft.com/office/drawing/2014/main" id="{8A5784F0-02D9-874C-8BDC-21966803DEE0}"/>
              </a:ext>
            </a:extLst>
          </p:cNvPr>
          <p:cNvPicPr>
            <a:picLocks noChangeAspect="1"/>
          </p:cNvPicPr>
          <p:nvPr/>
        </p:nvPicPr>
        <p:blipFill>
          <a:blip r:embed="rId5"/>
          <a:stretch>
            <a:fillRect/>
          </a:stretch>
        </p:blipFill>
        <p:spPr>
          <a:xfrm>
            <a:off x="2519610" y="1336914"/>
            <a:ext cx="4256701" cy="3220904"/>
          </a:xfrm>
          <a:prstGeom prst="rect">
            <a:avLst/>
          </a:prstGeom>
        </p:spPr>
      </p:pic>
    </p:spTree>
    <p:extLst>
      <p:ext uri="{BB962C8B-B14F-4D97-AF65-F5344CB8AC3E}">
        <p14:creationId xmlns:p14="http://schemas.microsoft.com/office/powerpoint/2010/main" val="395508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6A671E5-D0DD-A741-B622-E4FBA921E1BF}"/>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7EE9E96F-60AF-D044-9F44-CBA8780D858B}"/>
              </a:ext>
            </a:extLst>
          </p:cNvPr>
          <p:cNvPicPr>
            <a:picLocks noChangeAspect="1"/>
          </p:cNvPicPr>
          <p:nvPr/>
        </p:nvPicPr>
        <p:blipFill>
          <a:blip r:embed="rId3">
            <a:alphaModFix amt="50000"/>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0808597F-94E2-354C-8898-DA761BB14CDD}"/>
              </a:ext>
            </a:extLst>
          </p:cNvPr>
          <p:cNvSpPr txBox="1"/>
          <p:nvPr/>
        </p:nvSpPr>
        <p:spPr>
          <a:xfrm>
            <a:off x="4001789" y="971802"/>
            <a:ext cx="7402217" cy="707886"/>
          </a:xfrm>
          <a:prstGeom prst="rect">
            <a:avLst/>
          </a:prstGeom>
          <a:noFill/>
        </p:spPr>
        <p:txBody>
          <a:bodyPr wrap="square" rtlCol="0">
            <a:spAutoFit/>
          </a:bodyPr>
          <a:lstStyle/>
          <a:p>
            <a:pPr fontAlgn="base"/>
            <a:r>
              <a:rPr lang="es-CO" sz="4000" b="1" dirty="0">
                <a:solidFill>
                  <a:srgbClr val="031037"/>
                </a:solidFill>
                <a:latin typeface="Candara" panose="020E0502030303020204" pitchFamily="34" charset="0"/>
              </a:rPr>
              <a:t>PRODUCTO FINAL:</a:t>
            </a:r>
          </a:p>
        </p:txBody>
      </p:sp>
      <p:sp>
        <p:nvSpPr>
          <p:cNvPr id="6" name="Rectángulo 5">
            <a:extLst>
              <a:ext uri="{FF2B5EF4-FFF2-40B4-BE49-F238E27FC236}">
                <a16:creationId xmlns:a16="http://schemas.microsoft.com/office/drawing/2014/main" id="{E1CC19CA-8F30-9D4F-BEC1-A94DF552F93E}"/>
              </a:ext>
            </a:extLst>
          </p:cNvPr>
          <p:cNvSpPr/>
          <p:nvPr/>
        </p:nvSpPr>
        <p:spPr>
          <a:xfrm>
            <a:off x="4001789" y="1812210"/>
            <a:ext cx="6745724" cy="2677656"/>
          </a:xfrm>
          <a:prstGeom prst="rect">
            <a:avLst/>
          </a:prstGeom>
        </p:spPr>
        <p:txBody>
          <a:bodyPr wrap="square">
            <a:spAutoFit/>
          </a:bodyPr>
          <a:lstStyle/>
          <a:p>
            <a:pPr algn="ctr">
              <a:spcAft>
                <a:spcPts val="0"/>
              </a:spcAft>
            </a:pPr>
            <a:r>
              <a:rPr lang="es-CO" sz="2800" dirty="0">
                <a:solidFill>
                  <a:srgbClr val="031037"/>
                </a:solidFill>
                <a:latin typeface="Candara" panose="020E0502030303020204" pitchFamily="34" charset="0"/>
                <a:ea typeface="Verdana" panose="020B0604030504040204" pitchFamily="34" charset="0"/>
                <a:cs typeface="Verdana" panose="020B0604030504040204" pitchFamily="34" charset="0"/>
              </a:rPr>
              <a:t>Es recomendable llegar a obtener un producto final que sirva de ayuda a cada alumno para la fase siguiente, que consistirá en presentar en grupo cada uno su parte. Puede ayudar por ejemplo un mapa mental.</a:t>
            </a:r>
          </a:p>
        </p:txBody>
      </p:sp>
      <p:pic>
        <p:nvPicPr>
          <p:cNvPr id="9" name="Imagen 8">
            <a:extLst>
              <a:ext uri="{FF2B5EF4-FFF2-40B4-BE49-F238E27FC236}">
                <a16:creationId xmlns:a16="http://schemas.microsoft.com/office/drawing/2014/main" id="{EA864AC4-4DCF-AE47-81B6-BE44697FF58E}"/>
              </a:ext>
            </a:extLst>
          </p:cNvPr>
          <p:cNvPicPr>
            <a:picLocks noChangeAspect="1"/>
          </p:cNvPicPr>
          <p:nvPr/>
        </p:nvPicPr>
        <p:blipFill>
          <a:blip r:embed="rId4"/>
          <a:stretch>
            <a:fillRect/>
          </a:stretch>
        </p:blipFill>
        <p:spPr>
          <a:xfrm>
            <a:off x="10098310" y="229524"/>
            <a:ext cx="1858002" cy="1096221"/>
          </a:xfrm>
          <a:prstGeom prst="rect">
            <a:avLst/>
          </a:prstGeom>
        </p:spPr>
      </p:pic>
    </p:spTree>
    <p:extLst>
      <p:ext uri="{BB962C8B-B14F-4D97-AF65-F5344CB8AC3E}">
        <p14:creationId xmlns:p14="http://schemas.microsoft.com/office/powerpoint/2010/main" val="391444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D7F6346-C612-8E43-9270-25EE4C7B2029}"/>
              </a:ext>
            </a:extLst>
          </p:cNvPr>
          <p:cNvPicPr>
            <a:picLocks noChangeAspect="1"/>
          </p:cNvPicPr>
          <p:nvPr/>
        </p:nvPicPr>
        <p:blipFill>
          <a:blip r:embed="rId2"/>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0808597F-94E2-354C-8898-DA761BB14CDD}"/>
              </a:ext>
            </a:extLst>
          </p:cNvPr>
          <p:cNvSpPr txBox="1"/>
          <p:nvPr/>
        </p:nvSpPr>
        <p:spPr>
          <a:xfrm>
            <a:off x="476509" y="2276696"/>
            <a:ext cx="5190646" cy="3908762"/>
          </a:xfrm>
          <a:prstGeom prst="rect">
            <a:avLst/>
          </a:prstGeom>
          <a:noFill/>
        </p:spPr>
        <p:txBody>
          <a:bodyPr wrap="square" rtlCol="0">
            <a:spAutoFit/>
          </a:bodyPr>
          <a:lstStyle/>
          <a:p>
            <a:pPr algn="ctr"/>
            <a:r>
              <a:rPr lang="es-CO" sz="2800" b="1" dirty="0">
                <a:solidFill>
                  <a:schemeClr val="bg1"/>
                </a:solidFill>
                <a:latin typeface="Candara" panose="020E0502030303020204" pitchFamily="34" charset="0"/>
                <a:ea typeface="Verdana" panose="020B0604030504040204" pitchFamily="34" charset="0"/>
                <a:cs typeface="Verdana" panose="020B0604030504040204" pitchFamily="34" charset="0"/>
              </a:rPr>
              <a:t>El Aprendizaje Cooperativo (AC) es una metodología activa que pone el acento en la interdependencia positiva en grupos heterogéneos que facilita un aprendizaje dinámico y atractivo para los alumnos y a la vez emocionante.</a:t>
            </a:r>
          </a:p>
          <a:p>
            <a:pPr algn="ctr"/>
            <a:endParaRPr 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Imagen 7">
            <a:extLst>
              <a:ext uri="{FF2B5EF4-FFF2-40B4-BE49-F238E27FC236}">
                <a16:creationId xmlns:a16="http://schemas.microsoft.com/office/drawing/2014/main" id="{A92B1E2F-65C7-D74D-B88D-9390452DEA3B}"/>
              </a:ext>
            </a:extLst>
          </p:cNvPr>
          <p:cNvPicPr>
            <a:picLocks noChangeAspect="1"/>
          </p:cNvPicPr>
          <p:nvPr/>
        </p:nvPicPr>
        <p:blipFill>
          <a:blip r:embed="rId3"/>
          <a:stretch>
            <a:fillRect/>
          </a:stretch>
        </p:blipFill>
        <p:spPr>
          <a:xfrm>
            <a:off x="306388" y="0"/>
            <a:ext cx="3150785" cy="1858963"/>
          </a:xfrm>
          <a:prstGeom prst="rect">
            <a:avLst/>
          </a:prstGeom>
        </p:spPr>
      </p:pic>
      <p:pic>
        <p:nvPicPr>
          <p:cNvPr id="10" name="Imagen 9">
            <a:extLst>
              <a:ext uri="{FF2B5EF4-FFF2-40B4-BE49-F238E27FC236}">
                <a16:creationId xmlns:a16="http://schemas.microsoft.com/office/drawing/2014/main" id="{753CFA36-AA01-E24E-B186-572D6CE3D243}"/>
              </a:ext>
            </a:extLst>
          </p:cNvPr>
          <p:cNvPicPr>
            <a:picLocks noChangeAspect="1"/>
          </p:cNvPicPr>
          <p:nvPr/>
        </p:nvPicPr>
        <p:blipFill>
          <a:blip r:embed="rId4"/>
          <a:stretch>
            <a:fillRect/>
          </a:stretch>
        </p:blipFill>
        <p:spPr>
          <a:xfrm>
            <a:off x="5592725" y="0"/>
            <a:ext cx="6418521" cy="6418521"/>
          </a:xfrm>
          <a:prstGeom prst="rect">
            <a:avLst/>
          </a:prstGeom>
        </p:spPr>
      </p:pic>
    </p:spTree>
    <p:extLst>
      <p:ext uri="{BB962C8B-B14F-4D97-AF65-F5344CB8AC3E}">
        <p14:creationId xmlns:p14="http://schemas.microsoft.com/office/powerpoint/2010/main" val="68815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F5531392-16E4-5748-9193-1699AF72F744}"/>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E1CC19CA-8F30-9D4F-BEC1-A94DF552F93E}"/>
              </a:ext>
            </a:extLst>
          </p:cNvPr>
          <p:cNvSpPr/>
          <p:nvPr/>
        </p:nvSpPr>
        <p:spPr>
          <a:xfrm>
            <a:off x="499564" y="2149796"/>
            <a:ext cx="5735392" cy="3908762"/>
          </a:xfrm>
          <a:prstGeom prst="rect">
            <a:avLst/>
          </a:prstGeom>
        </p:spPr>
        <p:txBody>
          <a:bodyPr wrap="square">
            <a:spAutoFit/>
          </a:bodyPr>
          <a:lstStyle/>
          <a:p>
            <a:pPr algn="ctr"/>
            <a:r>
              <a:rPr lang="es-CO" sz="2800" dirty="0">
                <a:solidFill>
                  <a:schemeClr val="bg1"/>
                </a:solidFill>
                <a:latin typeface="Candara" panose="020E0502030303020204" pitchFamily="34" charset="0"/>
                <a:ea typeface="Verdana" panose="020B0604030504040204" pitchFamily="34" charset="0"/>
                <a:cs typeface="Verdana" panose="020B0604030504040204" pitchFamily="34" charset="0"/>
              </a:rPr>
              <a:t>En esta fase se trata de recomponer el «puzle» del conocimiento de la unidad. Cada alumno debe exponer su parte a los demás, de modo que entre todos sean capaces de elaborar elementos que les hagan comprender cada una de las partes del tema.</a:t>
            </a:r>
          </a:p>
          <a:p>
            <a:endParaRPr 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Imagen 10">
            <a:extLst>
              <a:ext uri="{FF2B5EF4-FFF2-40B4-BE49-F238E27FC236}">
                <a16:creationId xmlns:a16="http://schemas.microsoft.com/office/drawing/2014/main" id="{255A49CC-5BBC-4F41-84D9-F6E110E632C8}"/>
              </a:ext>
            </a:extLst>
          </p:cNvPr>
          <p:cNvPicPr>
            <a:picLocks noChangeAspect="1"/>
          </p:cNvPicPr>
          <p:nvPr/>
        </p:nvPicPr>
        <p:blipFill>
          <a:blip r:embed="rId3"/>
          <a:stretch>
            <a:fillRect/>
          </a:stretch>
        </p:blipFill>
        <p:spPr>
          <a:xfrm>
            <a:off x="9539948" y="5314320"/>
            <a:ext cx="2213529" cy="1305982"/>
          </a:xfrm>
          <a:prstGeom prst="rect">
            <a:avLst/>
          </a:prstGeom>
        </p:spPr>
      </p:pic>
      <p:sp>
        <p:nvSpPr>
          <p:cNvPr id="5" name="CuadroTexto 4">
            <a:extLst>
              <a:ext uri="{FF2B5EF4-FFF2-40B4-BE49-F238E27FC236}">
                <a16:creationId xmlns:a16="http://schemas.microsoft.com/office/drawing/2014/main" id="{726A24D2-CB82-EA49-BD0F-2C379C34AC0B}"/>
              </a:ext>
            </a:extLst>
          </p:cNvPr>
          <p:cNvSpPr txBox="1"/>
          <p:nvPr/>
        </p:nvSpPr>
        <p:spPr>
          <a:xfrm>
            <a:off x="499563" y="1148746"/>
            <a:ext cx="7402217" cy="707886"/>
          </a:xfrm>
          <a:prstGeom prst="rect">
            <a:avLst/>
          </a:prstGeom>
          <a:noFill/>
        </p:spPr>
        <p:txBody>
          <a:bodyPr wrap="square" rtlCol="0">
            <a:spAutoFit/>
          </a:bodyPr>
          <a:lstStyle/>
          <a:p>
            <a:pPr fontAlgn="base"/>
            <a:r>
              <a:rPr lang="es-CO" sz="4000" b="1" dirty="0">
                <a:solidFill>
                  <a:srgbClr val="ECB53E"/>
                </a:solidFill>
                <a:latin typeface="Candara" panose="020E0502030303020204" pitchFamily="34" charset="0"/>
              </a:rPr>
              <a:t>PASO 3: GRUPO BASE</a:t>
            </a:r>
          </a:p>
        </p:txBody>
      </p:sp>
      <p:pic>
        <p:nvPicPr>
          <p:cNvPr id="3" name="Imagen 2">
            <a:extLst>
              <a:ext uri="{FF2B5EF4-FFF2-40B4-BE49-F238E27FC236}">
                <a16:creationId xmlns:a16="http://schemas.microsoft.com/office/drawing/2014/main" id="{688AD08A-28AA-A14D-AFB5-57829FC8C9A2}"/>
              </a:ext>
            </a:extLst>
          </p:cNvPr>
          <p:cNvPicPr>
            <a:picLocks noChangeAspect="1"/>
          </p:cNvPicPr>
          <p:nvPr/>
        </p:nvPicPr>
        <p:blipFill>
          <a:blip r:embed="rId4"/>
          <a:stretch>
            <a:fillRect/>
          </a:stretch>
        </p:blipFill>
        <p:spPr>
          <a:xfrm>
            <a:off x="6234955" y="1036851"/>
            <a:ext cx="5080000" cy="4546600"/>
          </a:xfrm>
          <a:prstGeom prst="rect">
            <a:avLst/>
          </a:prstGeom>
        </p:spPr>
      </p:pic>
    </p:spTree>
    <p:extLst>
      <p:ext uri="{BB962C8B-B14F-4D97-AF65-F5344CB8AC3E}">
        <p14:creationId xmlns:p14="http://schemas.microsoft.com/office/powerpoint/2010/main" val="32428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AD57353-85EB-6E4C-AF83-DA462EF3AFDA}"/>
              </a:ext>
            </a:extLst>
          </p:cNvPr>
          <p:cNvPicPr>
            <a:picLocks noChangeAspect="1"/>
          </p:cNvPicPr>
          <p:nvPr/>
        </p:nvPicPr>
        <p:blipFill>
          <a:blip r:embed="rId2"/>
          <a:stretch>
            <a:fillRect/>
          </a:stretch>
        </p:blipFill>
        <p:spPr>
          <a:xfrm flipH="1">
            <a:off x="0" y="0"/>
            <a:ext cx="12192000" cy="6858000"/>
          </a:xfrm>
          <a:prstGeom prst="rect">
            <a:avLst/>
          </a:prstGeom>
        </p:spPr>
      </p:pic>
      <p:sp>
        <p:nvSpPr>
          <p:cNvPr id="2" name="CuadroTexto 1">
            <a:extLst>
              <a:ext uri="{FF2B5EF4-FFF2-40B4-BE49-F238E27FC236}">
                <a16:creationId xmlns:a16="http://schemas.microsoft.com/office/drawing/2014/main" id="{0808597F-94E2-354C-8898-DA761BB14CDD}"/>
              </a:ext>
            </a:extLst>
          </p:cNvPr>
          <p:cNvSpPr txBox="1"/>
          <p:nvPr/>
        </p:nvSpPr>
        <p:spPr>
          <a:xfrm>
            <a:off x="4745622" y="1058740"/>
            <a:ext cx="7016887" cy="707886"/>
          </a:xfrm>
          <a:prstGeom prst="rect">
            <a:avLst/>
          </a:prstGeom>
          <a:noFill/>
        </p:spPr>
        <p:txBody>
          <a:bodyPr wrap="square" rtlCol="0">
            <a:spAutoFit/>
          </a:bodyPr>
          <a:lstStyle/>
          <a:p>
            <a:pPr algn="ctr" fontAlgn="base"/>
            <a:r>
              <a:rPr lang="es-CO" sz="4000" b="1" dirty="0">
                <a:solidFill>
                  <a:srgbClr val="ECB53E"/>
                </a:solidFill>
                <a:latin typeface="Candara" panose="020E0502030303020204" pitchFamily="34" charset="0"/>
              </a:rPr>
              <a:t>PRODUCTO FINAL:</a:t>
            </a:r>
          </a:p>
        </p:txBody>
      </p:sp>
      <p:sp>
        <p:nvSpPr>
          <p:cNvPr id="6" name="Rectángulo 5">
            <a:extLst>
              <a:ext uri="{FF2B5EF4-FFF2-40B4-BE49-F238E27FC236}">
                <a16:creationId xmlns:a16="http://schemas.microsoft.com/office/drawing/2014/main" id="{E1CC19CA-8F30-9D4F-BEC1-A94DF552F93E}"/>
              </a:ext>
            </a:extLst>
          </p:cNvPr>
          <p:cNvSpPr/>
          <p:nvPr/>
        </p:nvSpPr>
        <p:spPr>
          <a:xfrm>
            <a:off x="5471031" y="1881722"/>
            <a:ext cx="5990137" cy="3108543"/>
          </a:xfrm>
          <a:prstGeom prst="rect">
            <a:avLst/>
          </a:prstGeom>
        </p:spPr>
        <p:txBody>
          <a:bodyPr wrap="square">
            <a:spAutoFit/>
          </a:bodyPr>
          <a:lstStyle/>
          <a:p>
            <a:pPr algn="ctr"/>
            <a:r>
              <a:rPr lang="es-CO" sz="2800" dirty="0">
                <a:solidFill>
                  <a:schemeClr val="bg1"/>
                </a:solidFill>
                <a:latin typeface="Candara" panose="020E0502030303020204" pitchFamily="34" charset="0"/>
                <a:ea typeface="Verdana" panose="020B0604030504040204" pitchFamily="34" charset="0"/>
                <a:cs typeface="Verdana" panose="020B0604030504040204" pitchFamily="34" charset="0"/>
              </a:rPr>
              <a:t> Es interesante que cada uno de los miembros del grupo pueda registrar lo que ha aprendido de la unidad didáctica, de manera que pueda haber una referencia del aprendizaje llevado a cabo.</a:t>
            </a:r>
          </a:p>
          <a:p>
            <a:pPr algn="ctr"/>
            <a:endParaRPr lang="es-CO" sz="2800" dirty="0">
              <a:solidFill>
                <a:schemeClr val="bg1"/>
              </a:solidFill>
              <a:latin typeface="Candara" panose="020E0502030303020204" pitchFamily="34" charset="0"/>
              <a:ea typeface="Verdana" panose="020B0604030504040204" pitchFamily="34" charset="0"/>
              <a:cs typeface="Verdana" panose="020B0604030504040204" pitchFamily="34" charset="0"/>
            </a:endParaRPr>
          </a:p>
        </p:txBody>
      </p:sp>
      <p:pic>
        <p:nvPicPr>
          <p:cNvPr id="11" name="Imagen 10">
            <a:extLst>
              <a:ext uri="{FF2B5EF4-FFF2-40B4-BE49-F238E27FC236}">
                <a16:creationId xmlns:a16="http://schemas.microsoft.com/office/drawing/2014/main" id="{255A49CC-5BBC-4F41-84D9-F6E110E632C8}"/>
              </a:ext>
            </a:extLst>
          </p:cNvPr>
          <p:cNvPicPr>
            <a:picLocks noChangeAspect="1"/>
          </p:cNvPicPr>
          <p:nvPr/>
        </p:nvPicPr>
        <p:blipFill>
          <a:blip r:embed="rId3"/>
          <a:stretch>
            <a:fillRect/>
          </a:stretch>
        </p:blipFill>
        <p:spPr>
          <a:xfrm>
            <a:off x="9548980" y="5082979"/>
            <a:ext cx="2213529" cy="1305982"/>
          </a:xfrm>
          <a:prstGeom prst="rect">
            <a:avLst/>
          </a:prstGeom>
        </p:spPr>
      </p:pic>
      <p:pic>
        <p:nvPicPr>
          <p:cNvPr id="7" name="Imagen 6">
            <a:extLst>
              <a:ext uri="{FF2B5EF4-FFF2-40B4-BE49-F238E27FC236}">
                <a16:creationId xmlns:a16="http://schemas.microsoft.com/office/drawing/2014/main" id="{7458FF1C-EE58-A24E-93A3-4AF902FF3598}"/>
              </a:ext>
            </a:extLst>
          </p:cNvPr>
          <p:cNvPicPr>
            <a:picLocks noChangeAspect="1"/>
          </p:cNvPicPr>
          <p:nvPr/>
        </p:nvPicPr>
        <p:blipFill>
          <a:blip r:embed="rId4"/>
          <a:stretch>
            <a:fillRect/>
          </a:stretch>
        </p:blipFill>
        <p:spPr>
          <a:xfrm>
            <a:off x="-288815" y="311150"/>
            <a:ext cx="6350000" cy="6235700"/>
          </a:xfrm>
          <a:prstGeom prst="rect">
            <a:avLst/>
          </a:prstGeom>
        </p:spPr>
      </p:pic>
    </p:spTree>
    <p:extLst>
      <p:ext uri="{BB962C8B-B14F-4D97-AF65-F5344CB8AC3E}">
        <p14:creationId xmlns:p14="http://schemas.microsoft.com/office/powerpoint/2010/main" val="122848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F5531392-16E4-5748-9193-1699AF72F744}"/>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ángulo 5">
            <a:extLst>
              <a:ext uri="{FF2B5EF4-FFF2-40B4-BE49-F238E27FC236}">
                <a16:creationId xmlns:a16="http://schemas.microsoft.com/office/drawing/2014/main" id="{E1CC19CA-8F30-9D4F-BEC1-A94DF552F93E}"/>
              </a:ext>
            </a:extLst>
          </p:cNvPr>
          <p:cNvSpPr/>
          <p:nvPr/>
        </p:nvSpPr>
        <p:spPr>
          <a:xfrm>
            <a:off x="1017909" y="2405323"/>
            <a:ext cx="10156181" cy="3046988"/>
          </a:xfrm>
          <a:prstGeom prst="rect">
            <a:avLst/>
          </a:prstGeom>
        </p:spPr>
        <p:txBody>
          <a:bodyPr wrap="square">
            <a:spAutoFit/>
          </a:bodyPr>
          <a:lstStyle/>
          <a:p>
            <a:pPr algn="ctr"/>
            <a:r>
              <a:rPr lang="es-CO" sz="2800" dirty="0">
                <a:solidFill>
                  <a:schemeClr val="bg1"/>
                </a:solidFill>
                <a:latin typeface="Candara" panose="020E0502030303020204" pitchFamily="34" charset="0"/>
                <a:ea typeface="Verdana" panose="020B0604030504040204" pitchFamily="34" charset="0"/>
                <a:cs typeface="Verdana" panose="020B0604030504040204" pitchFamily="34" charset="0"/>
              </a:rPr>
              <a:t> </a:t>
            </a:r>
          </a:p>
          <a:p>
            <a:pPr algn="ctr"/>
            <a:r>
              <a:rPr lang="es-CO" sz="2800" dirty="0">
                <a:solidFill>
                  <a:schemeClr val="bg1"/>
                </a:solidFill>
                <a:latin typeface="Candara" panose="020E0502030303020204" pitchFamily="34" charset="0"/>
                <a:ea typeface="Verdana" panose="020B0604030504040204" pitchFamily="34" charset="0"/>
                <a:cs typeface="Verdana" panose="020B0604030504040204" pitchFamily="34" charset="0"/>
              </a:rPr>
              <a:t>Gallardo, José Manuel. El Aprnedizaje cooperativo y la clase de educación religiosa. Consultado en:</a:t>
            </a:r>
          </a:p>
          <a:p>
            <a:pPr algn="ctr"/>
            <a:r>
              <a:rPr lang="es-CO" sz="2800" dirty="0">
                <a:solidFill>
                  <a:schemeClr val="bg1"/>
                </a:solidFill>
                <a:latin typeface="Candara" panose="020E0502030303020204" pitchFamily="34" charset="0"/>
                <a:ea typeface="Verdana" panose="020B0604030504040204" pitchFamily="34" charset="0"/>
                <a:cs typeface="Verdana" panose="020B0604030504040204" pitchFamily="34" charset="0"/>
              </a:rPr>
              <a:t> </a:t>
            </a:r>
            <a:r>
              <a:rPr lang="es-CO" sz="2800" dirty="0">
                <a:solidFill>
                  <a:schemeClr val="bg1"/>
                </a:solidFill>
                <a:latin typeface="Candara" panose="020E0502030303020204" pitchFamily="34" charset="0"/>
                <a:ea typeface="Verdana" panose="020B0604030504040204" pitchFamily="34" charset="0"/>
                <a:cs typeface="Verdana" panose="020B0604030504040204" pitchFamily="34" charset="0"/>
                <a:hlinkClick r:id="rId3"/>
              </a:rPr>
              <a:t>http://profesoresreligioncatolica.edebe.com/aprendizaje-cooperativo/#more-819</a:t>
            </a:r>
            <a:endParaRPr lang="es-CO" sz="2800" dirty="0">
              <a:solidFill>
                <a:schemeClr val="bg1"/>
              </a:solidFill>
              <a:latin typeface="Candara" panose="020E0502030303020204" pitchFamily="34" charset="0"/>
              <a:ea typeface="Verdana" panose="020B0604030504040204" pitchFamily="34" charset="0"/>
              <a:cs typeface="Verdana" panose="020B0604030504040204" pitchFamily="34" charset="0"/>
            </a:endParaRPr>
          </a:p>
          <a:p>
            <a:pPr algn="ctr"/>
            <a:endParaRPr lang="es-CO" sz="2800" dirty="0">
              <a:solidFill>
                <a:schemeClr val="bg1"/>
              </a:solidFill>
              <a:latin typeface="Candara" panose="020E0502030303020204" pitchFamily="34" charset="0"/>
              <a:ea typeface="Verdana" panose="020B0604030504040204" pitchFamily="34" charset="0"/>
              <a:cs typeface="Verdana" panose="020B0604030504040204" pitchFamily="34" charset="0"/>
            </a:endParaRPr>
          </a:p>
          <a:p>
            <a:pPr algn="ctr"/>
            <a:endParaRPr 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Imagen 10">
            <a:extLst>
              <a:ext uri="{FF2B5EF4-FFF2-40B4-BE49-F238E27FC236}">
                <a16:creationId xmlns:a16="http://schemas.microsoft.com/office/drawing/2014/main" id="{255A49CC-5BBC-4F41-84D9-F6E110E632C8}"/>
              </a:ext>
            </a:extLst>
          </p:cNvPr>
          <p:cNvPicPr>
            <a:picLocks noChangeAspect="1"/>
          </p:cNvPicPr>
          <p:nvPr/>
        </p:nvPicPr>
        <p:blipFill>
          <a:blip r:embed="rId4"/>
          <a:stretch>
            <a:fillRect/>
          </a:stretch>
        </p:blipFill>
        <p:spPr>
          <a:xfrm>
            <a:off x="9548980" y="5082979"/>
            <a:ext cx="2213529" cy="1305982"/>
          </a:xfrm>
          <a:prstGeom prst="rect">
            <a:avLst/>
          </a:prstGeom>
        </p:spPr>
      </p:pic>
      <p:sp>
        <p:nvSpPr>
          <p:cNvPr id="5" name="CuadroTexto 4">
            <a:extLst>
              <a:ext uri="{FF2B5EF4-FFF2-40B4-BE49-F238E27FC236}">
                <a16:creationId xmlns:a16="http://schemas.microsoft.com/office/drawing/2014/main" id="{BE33E293-18C0-6041-9352-DCD22DA15F0A}"/>
              </a:ext>
            </a:extLst>
          </p:cNvPr>
          <p:cNvSpPr txBox="1"/>
          <p:nvPr/>
        </p:nvSpPr>
        <p:spPr>
          <a:xfrm>
            <a:off x="2587555" y="1659448"/>
            <a:ext cx="7016887" cy="707886"/>
          </a:xfrm>
          <a:prstGeom prst="rect">
            <a:avLst/>
          </a:prstGeom>
          <a:noFill/>
        </p:spPr>
        <p:txBody>
          <a:bodyPr wrap="square" rtlCol="0">
            <a:spAutoFit/>
          </a:bodyPr>
          <a:lstStyle/>
          <a:p>
            <a:pPr algn="ctr" fontAlgn="base"/>
            <a:r>
              <a:rPr lang="es-CO" sz="4000" b="1" dirty="0">
                <a:solidFill>
                  <a:srgbClr val="ECB53E"/>
                </a:solidFill>
                <a:latin typeface="Candara" panose="020E0502030303020204" pitchFamily="34" charset="0"/>
              </a:rPr>
              <a:t>BIBLIOGRAFÍA</a:t>
            </a:r>
          </a:p>
        </p:txBody>
      </p:sp>
    </p:spTree>
    <p:extLst>
      <p:ext uri="{BB962C8B-B14F-4D97-AF65-F5344CB8AC3E}">
        <p14:creationId xmlns:p14="http://schemas.microsoft.com/office/powerpoint/2010/main" val="1524367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D7F6346-C612-8E43-9270-25EE4C7B2029}"/>
              </a:ext>
            </a:extLst>
          </p:cNvPr>
          <p:cNvPicPr>
            <a:picLocks noChangeAspect="1"/>
          </p:cNvPicPr>
          <p:nvPr/>
        </p:nvPicPr>
        <p:blipFill>
          <a:blip r:embed="rId2"/>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0808597F-94E2-354C-8898-DA761BB14CDD}"/>
              </a:ext>
            </a:extLst>
          </p:cNvPr>
          <p:cNvSpPr txBox="1"/>
          <p:nvPr/>
        </p:nvSpPr>
        <p:spPr>
          <a:xfrm>
            <a:off x="497291" y="2484514"/>
            <a:ext cx="5190646" cy="3477875"/>
          </a:xfrm>
          <a:prstGeom prst="rect">
            <a:avLst/>
          </a:prstGeom>
          <a:noFill/>
        </p:spPr>
        <p:txBody>
          <a:bodyPr wrap="square" rtlCol="0">
            <a:spAutoFit/>
          </a:bodyPr>
          <a:lstStyle/>
          <a:p>
            <a:r>
              <a:rPr lang="es-CO" sz="2400" dirty="0">
                <a:solidFill>
                  <a:schemeClr val="bg1"/>
                </a:solidFill>
                <a:latin typeface="Candara" panose="020E0502030303020204" pitchFamily="34" charset="0"/>
                <a:ea typeface="Verdana" panose="020B0604030504040204" pitchFamily="34" charset="0"/>
                <a:cs typeface="Verdana" panose="020B0604030504040204" pitchFamily="34" charset="0"/>
              </a:rPr>
              <a:t>Material elaborado por:</a:t>
            </a:r>
          </a:p>
          <a:p>
            <a:r>
              <a:rPr lang="es-CO" sz="2800" b="1" dirty="0">
                <a:solidFill>
                  <a:schemeClr val="bg1"/>
                </a:solidFill>
                <a:latin typeface="Candara" panose="020E0502030303020204" pitchFamily="34" charset="0"/>
                <a:ea typeface="Verdana" panose="020B0604030504040204" pitchFamily="34" charset="0"/>
                <a:cs typeface="Verdana" panose="020B0604030504040204" pitchFamily="34" charset="0"/>
              </a:rPr>
              <a:t>OSCAR A. PÉREZ SAYAGO</a:t>
            </a:r>
            <a:br>
              <a:rPr lang="es-CO" sz="2400" b="1" dirty="0">
                <a:solidFill>
                  <a:schemeClr val="bg1"/>
                </a:solidFill>
                <a:latin typeface="Candara" panose="020E0502030303020204" pitchFamily="34" charset="0"/>
                <a:ea typeface="Verdana" panose="020B0604030504040204" pitchFamily="34" charset="0"/>
                <a:cs typeface="Verdana" panose="020B0604030504040204" pitchFamily="34" charset="0"/>
              </a:rPr>
            </a:br>
            <a:r>
              <a:rPr lang="es-CO" sz="2000" dirty="0">
                <a:solidFill>
                  <a:schemeClr val="bg1"/>
                </a:solidFill>
                <a:latin typeface="Candara" panose="020E0502030303020204" pitchFamily="34" charset="0"/>
                <a:ea typeface="Verdana" panose="020B0604030504040204" pitchFamily="34" charset="0"/>
                <a:cs typeface="Verdana" panose="020B0604030504040204" pitchFamily="34" charset="0"/>
              </a:rPr>
              <a:t>Secretario General de CIEC</a:t>
            </a:r>
            <a:br>
              <a:rPr lang="es-CO" sz="2000" dirty="0">
                <a:solidFill>
                  <a:schemeClr val="bg1"/>
                </a:solidFill>
                <a:latin typeface="Candara" panose="020E0502030303020204" pitchFamily="34" charset="0"/>
                <a:ea typeface="Verdana" panose="020B0604030504040204" pitchFamily="34" charset="0"/>
                <a:cs typeface="Verdana" panose="020B0604030504040204" pitchFamily="34" charset="0"/>
              </a:rPr>
            </a:br>
            <a:r>
              <a:rPr lang="es-CO" sz="2000" dirty="0">
                <a:solidFill>
                  <a:schemeClr val="bg1"/>
                </a:solidFill>
                <a:latin typeface="Candara" panose="020E0502030303020204" pitchFamily="34" charset="0"/>
                <a:ea typeface="Verdana" panose="020B0604030504040204" pitchFamily="34" charset="0"/>
                <a:cs typeface="Verdana" panose="020B0604030504040204" pitchFamily="34" charset="0"/>
              </a:rPr>
              <a:t>Confederación Interamericana de Educación Católica</a:t>
            </a:r>
            <a:br>
              <a:rPr lang="es-CO" sz="2000" dirty="0">
                <a:solidFill>
                  <a:schemeClr val="bg1"/>
                </a:solidFill>
                <a:latin typeface="Candara" panose="020E0502030303020204" pitchFamily="34" charset="0"/>
                <a:ea typeface="Verdana" panose="020B0604030504040204" pitchFamily="34" charset="0"/>
                <a:cs typeface="Verdana" panose="020B0604030504040204" pitchFamily="34" charset="0"/>
              </a:rPr>
            </a:br>
            <a:r>
              <a:rPr lang="es-CO" sz="2000" dirty="0">
                <a:solidFill>
                  <a:schemeClr val="bg1"/>
                </a:solidFill>
                <a:latin typeface="Candara" panose="020E0502030303020204" pitchFamily="34" charset="0"/>
                <a:ea typeface="Verdana" panose="020B0604030504040204" pitchFamily="34" charset="0"/>
                <a:cs typeface="Verdana" panose="020B0604030504040204" pitchFamily="34" charset="0"/>
              </a:rPr>
              <a:t>oscarp347@gmail.com  secretariogeneral@ciec.edu.co</a:t>
            </a:r>
            <a:br>
              <a:rPr lang="es-CO" sz="2000" dirty="0">
                <a:solidFill>
                  <a:schemeClr val="bg1"/>
                </a:solidFill>
                <a:latin typeface="Candara" panose="020E0502030303020204" pitchFamily="34" charset="0"/>
                <a:ea typeface="Verdana" panose="020B0604030504040204" pitchFamily="34" charset="0"/>
                <a:cs typeface="Verdana" panose="020B0604030504040204" pitchFamily="34" charset="0"/>
              </a:rPr>
            </a:br>
            <a:r>
              <a:rPr lang="es-CO" sz="2000" dirty="0">
                <a:solidFill>
                  <a:schemeClr val="bg1"/>
                </a:solidFill>
                <a:latin typeface="Candara" panose="020E0502030303020204" pitchFamily="34" charset="0"/>
                <a:ea typeface="Verdana" panose="020B0604030504040204" pitchFamily="34" charset="0"/>
                <a:cs typeface="Verdana" panose="020B0604030504040204" pitchFamily="34" charset="0"/>
              </a:rPr>
              <a:t>WhatsApp: +57 3214449650</a:t>
            </a:r>
            <a:br>
              <a:rPr lang="es-CO" sz="2400" b="1" dirty="0">
                <a:solidFill>
                  <a:schemeClr val="bg1"/>
                </a:solidFill>
                <a:latin typeface="Candara" panose="020E0502030303020204" pitchFamily="34" charset="0"/>
                <a:ea typeface="Verdana" panose="020B0604030504040204" pitchFamily="34" charset="0"/>
                <a:cs typeface="Verdana" panose="020B0604030504040204" pitchFamily="34" charset="0"/>
              </a:rPr>
            </a:br>
            <a:r>
              <a:rPr lang="es-CO" sz="2400" b="1" dirty="0">
                <a:solidFill>
                  <a:schemeClr val="bg1"/>
                </a:solidFill>
                <a:latin typeface="Candara" panose="020E0502030303020204" pitchFamily="34" charset="0"/>
                <a:ea typeface="Verdana" panose="020B0604030504040204" pitchFamily="34" charset="0"/>
                <a:cs typeface="Verdana" panose="020B0604030504040204" pitchFamily="34" charset="0"/>
              </a:rPr>
              <a:t>www.ciec.edu.co </a:t>
            </a:r>
          </a:p>
          <a:p>
            <a:endParaRPr 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8" name="Imagen 7">
            <a:extLst>
              <a:ext uri="{FF2B5EF4-FFF2-40B4-BE49-F238E27FC236}">
                <a16:creationId xmlns:a16="http://schemas.microsoft.com/office/drawing/2014/main" id="{A92B1E2F-65C7-D74D-B88D-9390452DEA3B}"/>
              </a:ext>
            </a:extLst>
          </p:cNvPr>
          <p:cNvPicPr>
            <a:picLocks noChangeAspect="1"/>
          </p:cNvPicPr>
          <p:nvPr/>
        </p:nvPicPr>
        <p:blipFill>
          <a:blip r:embed="rId3"/>
          <a:stretch>
            <a:fillRect/>
          </a:stretch>
        </p:blipFill>
        <p:spPr>
          <a:xfrm>
            <a:off x="306388" y="0"/>
            <a:ext cx="3150785" cy="1858963"/>
          </a:xfrm>
          <a:prstGeom prst="rect">
            <a:avLst/>
          </a:prstGeom>
        </p:spPr>
      </p:pic>
      <p:pic>
        <p:nvPicPr>
          <p:cNvPr id="5" name="Imagen 4">
            <a:extLst>
              <a:ext uri="{FF2B5EF4-FFF2-40B4-BE49-F238E27FC236}">
                <a16:creationId xmlns:a16="http://schemas.microsoft.com/office/drawing/2014/main" id="{F4B70681-851E-FB41-9B83-ABDED8712E38}"/>
              </a:ext>
            </a:extLst>
          </p:cNvPr>
          <p:cNvPicPr>
            <a:picLocks noChangeAspect="1"/>
          </p:cNvPicPr>
          <p:nvPr/>
        </p:nvPicPr>
        <p:blipFill>
          <a:blip r:embed="rId4"/>
          <a:stretch>
            <a:fillRect/>
          </a:stretch>
        </p:blipFill>
        <p:spPr>
          <a:xfrm>
            <a:off x="6000172" y="-622171"/>
            <a:ext cx="5668961" cy="7582235"/>
          </a:xfrm>
          <a:prstGeom prst="rect">
            <a:avLst/>
          </a:prstGeom>
        </p:spPr>
      </p:pic>
    </p:spTree>
    <p:extLst>
      <p:ext uri="{BB962C8B-B14F-4D97-AF65-F5344CB8AC3E}">
        <p14:creationId xmlns:p14="http://schemas.microsoft.com/office/powerpoint/2010/main" val="21276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AS ETIQUETAS NO SIMEPRE ACIERTAN.mp4">
            <a:hlinkClick r:id="" action="ppaction://media"/>
            <a:extLst>
              <a:ext uri="{FF2B5EF4-FFF2-40B4-BE49-F238E27FC236}">
                <a16:creationId xmlns:a16="http://schemas.microsoft.com/office/drawing/2014/main" id="{A79F5361-AFE2-5949-9824-667A08E97B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1917" y="251791"/>
            <a:ext cx="11508777" cy="6294784"/>
          </a:xfrm>
          <a:prstGeom prst="rect">
            <a:avLst/>
          </a:prstGeom>
        </p:spPr>
      </p:pic>
    </p:spTree>
    <p:extLst>
      <p:ext uri="{BB962C8B-B14F-4D97-AF65-F5344CB8AC3E}">
        <p14:creationId xmlns:p14="http://schemas.microsoft.com/office/powerpoint/2010/main" val="91022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1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AD57353-85EB-6E4C-AF83-DA462EF3AFDA}"/>
              </a:ext>
            </a:extLst>
          </p:cNvPr>
          <p:cNvPicPr>
            <a:picLocks noChangeAspect="1"/>
          </p:cNvPicPr>
          <p:nvPr/>
        </p:nvPicPr>
        <p:blipFill>
          <a:blip r:embed="rId2"/>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0808597F-94E2-354C-8898-DA761BB14CDD}"/>
              </a:ext>
            </a:extLst>
          </p:cNvPr>
          <p:cNvSpPr txBox="1"/>
          <p:nvPr/>
        </p:nvSpPr>
        <p:spPr>
          <a:xfrm>
            <a:off x="339877" y="523608"/>
            <a:ext cx="7402217" cy="1446550"/>
          </a:xfrm>
          <a:prstGeom prst="rect">
            <a:avLst/>
          </a:prstGeom>
          <a:noFill/>
        </p:spPr>
        <p:txBody>
          <a:bodyPr wrap="square" rtlCol="0">
            <a:spAutoFit/>
          </a:bodyPr>
          <a:lstStyle/>
          <a:p>
            <a:pPr algn="ctr" fontAlgn="base"/>
            <a:r>
              <a:rPr lang="es-CO" sz="4400" b="1" dirty="0">
                <a:solidFill>
                  <a:srgbClr val="ECB53E"/>
                </a:solidFill>
                <a:latin typeface="Candara" panose="020E0502030303020204" pitchFamily="34" charset="0"/>
              </a:rPr>
              <a:t>FUNDAMENTOS DEL APRENDIZAJE COOPERATIVO</a:t>
            </a:r>
          </a:p>
        </p:txBody>
      </p:sp>
      <p:sp>
        <p:nvSpPr>
          <p:cNvPr id="6" name="Rectángulo 5">
            <a:extLst>
              <a:ext uri="{FF2B5EF4-FFF2-40B4-BE49-F238E27FC236}">
                <a16:creationId xmlns:a16="http://schemas.microsoft.com/office/drawing/2014/main" id="{E1CC19CA-8F30-9D4F-BEC1-A94DF552F93E}"/>
              </a:ext>
            </a:extLst>
          </p:cNvPr>
          <p:cNvSpPr/>
          <p:nvPr/>
        </p:nvSpPr>
        <p:spPr>
          <a:xfrm>
            <a:off x="512800" y="2168635"/>
            <a:ext cx="5505228" cy="2893100"/>
          </a:xfrm>
          <a:prstGeom prst="rect">
            <a:avLst/>
          </a:prstGeom>
        </p:spPr>
        <p:txBody>
          <a:bodyPr wrap="square">
            <a:spAutoFit/>
          </a:bodyPr>
          <a:lstStyle/>
          <a:p>
            <a:pPr algn="ctr">
              <a:spcAft>
                <a:spcPts val="0"/>
              </a:spcAft>
            </a:pPr>
            <a:r>
              <a:rPr lang="es-CO" sz="2600" dirty="0">
                <a:solidFill>
                  <a:schemeClr val="bg1"/>
                </a:solidFill>
                <a:latin typeface="Candara" panose="020E0502030303020204" pitchFamily="34" charset="0"/>
                <a:ea typeface="Verdana" panose="020B0604030504040204" pitchFamily="34" charset="0"/>
                <a:cs typeface="Verdana" panose="020B0604030504040204" pitchFamily="34" charset="0"/>
              </a:rPr>
              <a:t>El ser humano es un ser social por naturaleza. En las relaciones sociales se pueden dar relaciones de competencia o relaciones de cooperación. Cuando se da la cooperación, la especie humana se beneficia, crece y se desarrolla.</a:t>
            </a:r>
          </a:p>
        </p:txBody>
      </p:sp>
      <p:pic>
        <p:nvPicPr>
          <p:cNvPr id="11" name="Imagen 10">
            <a:extLst>
              <a:ext uri="{FF2B5EF4-FFF2-40B4-BE49-F238E27FC236}">
                <a16:creationId xmlns:a16="http://schemas.microsoft.com/office/drawing/2014/main" id="{255A49CC-5BBC-4F41-84D9-F6E110E632C8}"/>
              </a:ext>
            </a:extLst>
          </p:cNvPr>
          <p:cNvPicPr>
            <a:picLocks noChangeAspect="1"/>
          </p:cNvPicPr>
          <p:nvPr/>
        </p:nvPicPr>
        <p:blipFill>
          <a:blip r:embed="rId3"/>
          <a:stretch>
            <a:fillRect/>
          </a:stretch>
        </p:blipFill>
        <p:spPr>
          <a:xfrm>
            <a:off x="189430" y="5392530"/>
            <a:ext cx="2213529" cy="1305982"/>
          </a:xfrm>
          <a:prstGeom prst="rect">
            <a:avLst/>
          </a:prstGeom>
        </p:spPr>
      </p:pic>
      <p:pic>
        <p:nvPicPr>
          <p:cNvPr id="12" name="Imagen 11">
            <a:extLst>
              <a:ext uri="{FF2B5EF4-FFF2-40B4-BE49-F238E27FC236}">
                <a16:creationId xmlns:a16="http://schemas.microsoft.com/office/drawing/2014/main" id="{D3B35449-E1A9-C642-8E35-0CFCFE9B79AB}"/>
              </a:ext>
            </a:extLst>
          </p:cNvPr>
          <p:cNvPicPr>
            <a:picLocks noChangeAspect="1"/>
          </p:cNvPicPr>
          <p:nvPr/>
        </p:nvPicPr>
        <p:blipFill>
          <a:blip r:embed="rId4"/>
          <a:stretch>
            <a:fillRect/>
          </a:stretch>
        </p:blipFill>
        <p:spPr>
          <a:xfrm>
            <a:off x="5722604" y="523608"/>
            <a:ext cx="6469396" cy="6469396"/>
          </a:xfrm>
          <a:prstGeom prst="rect">
            <a:avLst/>
          </a:prstGeom>
        </p:spPr>
      </p:pic>
    </p:spTree>
    <p:extLst>
      <p:ext uri="{BB962C8B-B14F-4D97-AF65-F5344CB8AC3E}">
        <p14:creationId xmlns:p14="http://schemas.microsoft.com/office/powerpoint/2010/main" val="399529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A1175FF8-1772-6041-A884-1107CEA95BE2}"/>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7EE9E96F-60AF-D044-9F44-CBA8780D858B}"/>
              </a:ext>
            </a:extLst>
          </p:cNvPr>
          <p:cNvPicPr>
            <a:picLocks noChangeAspect="1"/>
          </p:cNvPicPr>
          <p:nvPr/>
        </p:nvPicPr>
        <p:blipFill>
          <a:blip r:embed="rId3">
            <a:alphaModFix amt="50000"/>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0808597F-94E2-354C-8898-DA761BB14CDD}"/>
              </a:ext>
            </a:extLst>
          </p:cNvPr>
          <p:cNvSpPr txBox="1"/>
          <p:nvPr/>
        </p:nvSpPr>
        <p:spPr>
          <a:xfrm>
            <a:off x="970831" y="777634"/>
            <a:ext cx="7402217" cy="707886"/>
          </a:xfrm>
          <a:prstGeom prst="rect">
            <a:avLst/>
          </a:prstGeom>
          <a:noFill/>
        </p:spPr>
        <p:txBody>
          <a:bodyPr wrap="square" rtlCol="0">
            <a:spAutoFit/>
          </a:bodyPr>
          <a:lstStyle/>
          <a:p>
            <a:pPr fontAlgn="base"/>
            <a:r>
              <a:rPr lang="es-CO" sz="4000" b="1" dirty="0">
                <a:solidFill>
                  <a:srgbClr val="031037"/>
                </a:solidFill>
                <a:latin typeface="Candara" panose="020E0502030303020204" pitchFamily="34" charset="0"/>
              </a:rPr>
              <a:t>Interdependencia positiva:</a:t>
            </a:r>
          </a:p>
        </p:txBody>
      </p:sp>
      <p:sp>
        <p:nvSpPr>
          <p:cNvPr id="6" name="Rectángulo 5">
            <a:extLst>
              <a:ext uri="{FF2B5EF4-FFF2-40B4-BE49-F238E27FC236}">
                <a16:creationId xmlns:a16="http://schemas.microsoft.com/office/drawing/2014/main" id="{E1CC19CA-8F30-9D4F-BEC1-A94DF552F93E}"/>
              </a:ext>
            </a:extLst>
          </p:cNvPr>
          <p:cNvSpPr/>
          <p:nvPr/>
        </p:nvSpPr>
        <p:spPr>
          <a:xfrm>
            <a:off x="1115473" y="1555269"/>
            <a:ext cx="9149092" cy="1815882"/>
          </a:xfrm>
          <a:prstGeom prst="rect">
            <a:avLst/>
          </a:prstGeom>
        </p:spPr>
        <p:txBody>
          <a:bodyPr wrap="square">
            <a:spAutoFit/>
          </a:bodyPr>
          <a:lstStyle/>
          <a:p>
            <a:pPr algn="just">
              <a:spcAft>
                <a:spcPts val="0"/>
              </a:spcAft>
            </a:pPr>
            <a:r>
              <a:rPr lang="es-CO" sz="2800" dirty="0">
                <a:solidFill>
                  <a:srgbClr val="031037"/>
                </a:solidFill>
                <a:latin typeface="Candara" panose="020E0502030303020204" pitchFamily="34" charset="0"/>
                <a:ea typeface="Verdana" panose="020B0604030504040204" pitchFamily="34" charset="0"/>
                <a:cs typeface="Verdana" panose="020B0604030504040204" pitchFamily="34" charset="0"/>
              </a:rPr>
              <a:t>El alumno piensa que está ligado al grupo, que su trabajo beneficia a todo el grupo y a él mismo, que los logros no son individuales, sino colectivos, por lo que se potencia un esfuerzo colectivo e individual.</a:t>
            </a:r>
          </a:p>
        </p:txBody>
      </p:sp>
      <p:pic>
        <p:nvPicPr>
          <p:cNvPr id="9" name="Imagen 8">
            <a:extLst>
              <a:ext uri="{FF2B5EF4-FFF2-40B4-BE49-F238E27FC236}">
                <a16:creationId xmlns:a16="http://schemas.microsoft.com/office/drawing/2014/main" id="{EA864AC4-4DCF-AE47-81B6-BE44697FF58E}"/>
              </a:ext>
            </a:extLst>
          </p:cNvPr>
          <p:cNvPicPr>
            <a:picLocks noChangeAspect="1"/>
          </p:cNvPicPr>
          <p:nvPr/>
        </p:nvPicPr>
        <p:blipFill>
          <a:blip r:embed="rId4"/>
          <a:stretch>
            <a:fillRect/>
          </a:stretch>
        </p:blipFill>
        <p:spPr>
          <a:xfrm>
            <a:off x="10098310" y="229524"/>
            <a:ext cx="1858002" cy="1096221"/>
          </a:xfrm>
          <a:prstGeom prst="rect">
            <a:avLst/>
          </a:prstGeom>
        </p:spPr>
      </p:pic>
    </p:spTree>
    <p:extLst>
      <p:ext uri="{BB962C8B-B14F-4D97-AF65-F5344CB8AC3E}">
        <p14:creationId xmlns:p14="http://schemas.microsoft.com/office/powerpoint/2010/main" val="315985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EE9E96F-60AF-D044-9F44-CBA8780D858B}"/>
              </a:ext>
            </a:extLst>
          </p:cNvPr>
          <p:cNvPicPr>
            <a:picLocks noChangeAspect="1"/>
          </p:cNvPicPr>
          <p:nvPr/>
        </p:nvPicPr>
        <p:blipFill>
          <a:blip r:embed="rId2">
            <a:alphaModFix amt="50000"/>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0808597F-94E2-354C-8898-DA761BB14CDD}"/>
              </a:ext>
            </a:extLst>
          </p:cNvPr>
          <p:cNvSpPr txBox="1"/>
          <p:nvPr/>
        </p:nvSpPr>
        <p:spPr>
          <a:xfrm>
            <a:off x="4789783" y="1256095"/>
            <a:ext cx="6792377" cy="707886"/>
          </a:xfrm>
          <a:prstGeom prst="rect">
            <a:avLst/>
          </a:prstGeom>
          <a:noFill/>
        </p:spPr>
        <p:txBody>
          <a:bodyPr wrap="square" rtlCol="0">
            <a:spAutoFit/>
          </a:bodyPr>
          <a:lstStyle/>
          <a:p>
            <a:pPr algn="r" fontAlgn="base"/>
            <a:r>
              <a:rPr lang="es-CO" sz="4000" b="1" dirty="0">
                <a:solidFill>
                  <a:srgbClr val="031037"/>
                </a:solidFill>
                <a:latin typeface="Candara" panose="020E0502030303020204" pitchFamily="34" charset="0"/>
              </a:rPr>
              <a:t>Interacción promotora:</a:t>
            </a:r>
          </a:p>
        </p:txBody>
      </p:sp>
      <p:sp>
        <p:nvSpPr>
          <p:cNvPr id="6" name="Rectángulo 5">
            <a:extLst>
              <a:ext uri="{FF2B5EF4-FFF2-40B4-BE49-F238E27FC236}">
                <a16:creationId xmlns:a16="http://schemas.microsoft.com/office/drawing/2014/main" id="{E1CC19CA-8F30-9D4F-BEC1-A94DF552F93E}"/>
              </a:ext>
            </a:extLst>
          </p:cNvPr>
          <p:cNvSpPr/>
          <p:nvPr/>
        </p:nvSpPr>
        <p:spPr>
          <a:xfrm>
            <a:off x="6566975" y="2302069"/>
            <a:ext cx="5015185" cy="3108543"/>
          </a:xfrm>
          <a:prstGeom prst="rect">
            <a:avLst/>
          </a:prstGeom>
        </p:spPr>
        <p:txBody>
          <a:bodyPr wrap="square">
            <a:spAutoFit/>
          </a:bodyPr>
          <a:lstStyle/>
          <a:p>
            <a:pPr algn="r">
              <a:spcAft>
                <a:spcPts val="0"/>
              </a:spcAft>
            </a:pPr>
            <a:r>
              <a:rPr lang="es-CO" sz="2800" dirty="0">
                <a:solidFill>
                  <a:srgbClr val="031037"/>
                </a:solidFill>
                <a:latin typeface="Candara" panose="020E0502030303020204" pitchFamily="34" charset="0"/>
                <a:ea typeface="Verdana" panose="020B0604030504040204" pitchFamily="34" charset="0"/>
                <a:cs typeface="Verdana" panose="020B0604030504040204" pitchFamily="34" charset="0"/>
              </a:rPr>
              <a:t>Los miembros del grupo se explican mutuamente cómo mejorar y resolver los problemas y las actividades planteadas; cada componente anima al grupo y el grupo anima al miembro que lo necesite.</a:t>
            </a:r>
          </a:p>
        </p:txBody>
      </p:sp>
      <p:pic>
        <p:nvPicPr>
          <p:cNvPr id="9" name="Imagen 8">
            <a:extLst>
              <a:ext uri="{FF2B5EF4-FFF2-40B4-BE49-F238E27FC236}">
                <a16:creationId xmlns:a16="http://schemas.microsoft.com/office/drawing/2014/main" id="{EA864AC4-4DCF-AE47-81B6-BE44697FF58E}"/>
              </a:ext>
            </a:extLst>
          </p:cNvPr>
          <p:cNvPicPr>
            <a:picLocks noChangeAspect="1"/>
          </p:cNvPicPr>
          <p:nvPr/>
        </p:nvPicPr>
        <p:blipFill>
          <a:blip r:embed="rId3"/>
          <a:stretch>
            <a:fillRect/>
          </a:stretch>
        </p:blipFill>
        <p:spPr>
          <a:xfrm>
            <a:off x="289291" y="240693"/>
            <a:ext cx="1858002" cy="1096221"/>
          </a:xfrm>
          <a:prstGeom prst="rect">
            <a:avLst/>
          </a:prstGeom>
        </p:spPr>
      </p:pic>
      <p:pic>
        <p:nvPicPr>
          <p:cNvPr id="7" name="Imagen 6">
            <a:extLst>
              <a:ext uri="{FF2B5EF4-FFF2-40B4-BE49-F238E27FC236}">
                <a16:creationId xmlns:a16="http://schemas.microsoft.com/office/drawing/2014/main" id="{073EEE79-7AED-A147-B163-2F610110BC82}"/>
              </a:ext>
            </a:extLst>
          </p:cNvPr>
          <p:cNvPicPr>
            <a:picLocks noChangeAspect="1"/>
          </p:cNvPicPr>
          <p:nvPr/>
        </p:nvPicPr>
        <p:blipFill>
          <a:blip r:embed="rId4"/>
          <a:stretch>
            <a:fillRect/>
          </a:stretch>
        </p:blipFill>
        <p:spPr>
          <a:xfrm>
            <a:off x="0" y="1034512"/>
            <a:ext cx="5823488" cy="5823488"/>
          </a:xfrm>
          <a:prstGeom prst="rect">
            <a:avLst/>
          </a:prstGeom>
        </p:spPr>
      </p:pic>
    </p:spTree>
    <p:extLst>
      <p:ext uri="{BB962C8B-B14F-4D97-AF65-F5344CB8AC3E}">
        <p14:creationId xmlns:p14="http://schemas.microsoft.com/office/powerpoint/2010/main" val="315916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AD57353-85EB-6E4C-AF83-DA462EF3AFDA}"/>
              </a:ext>
            </a:extLst>
          </p:cNvPr>
          <p:cNvPicPr>
            <a:picLocks noChangeAspect="1"/>
          </p:cNvPicPr>
          <p:nvPr/>
        </p:nvPicPr>
        <p:blipFill>
          <a:blip r:embed="rId2"/>
          <a:stretch>
            <a:fillRect/>
          </a:stretch>
        </p:blipFill>
        <p:spPr>
          <a:xfrm flipH="1">
            <a:off x="0" y="0"/>
            <a:ext cx="12192000" cy="6858000"/>
          </a:xfrm>
          <a:prstGeom prst="rect">
            <a:avLst/>
          </a:prstGeom>
        </p:spPr>
      </p:pic>
      <p:sp>
        <p:nvSpPr>
          <p:cNvPr id="2" name="CuadroTexto 1">
            <a:extLst>
              <a:ext uri="{FF2B5EF4-FFF2-40B4-BE49-F238E27FC236}">
                <a16:creationId xmlns:a16="http://schemas.microsoft.com/office/drawing/2014/main" id="{0808597F-94E2-354C-8898-DA761BB14CDD}"/>
              </a:ext>
            </a:extLst>
          </p:cNvPr>
          <p:cNvSpPr txBox="1"/>
          <p:nvPr/>
        </p:nvSpPr>
        <p:spPr>
          <a:xfrm>
            <a:off x="4745622" y="598274"/>
            <a:ext cx="7016887" cy="1323439"/>
          </a:xfrm>
          <a:prstGeom prst="rect">
            <a:avLst/>
          </a:prstGeom>
          <a:noFill/>
        </p:spPr>
        <p:txBody>
          <a:bodyPr wrap="square" rtlCol="0">
            <a:spAutoFit/>
          </a:bodyPr>
          <a:lstStyle/>
          <a:p>
            <a:pPr algn="ctr" fontAlgn="base"/>
            <a:r>
              <a:rPr lang="es-CO" sz="4000" b="1" dirty="0">
                <a:solidFill>
                  <a:srgbClr val="ECB53E"/>
                </a:solidFill>
                <a:latin typeface="Candara" panose="020E0502030303020204" pitchFamily="34" charset="0"/>
              </a:rPr>
              <a:t>Responsabilidad personal e individual:</a:t>
            </a:r>
          </a:p>
        </p:txBody>
      </p:sp>
      <p:sp>
        <p:nvSpPr>
          <p:cNvPr id="6" name="Rectángulo 5">
            <a:extLst>
              <a:ext uri="{FF2B5EF4-FFF2-40B4-BE49-F238E27FC236}">
                <a16:creationId xmlns:a16="http://schemas.microsoft.com/office/drawing/2014/main" id="{E1CC19CA-8F30-9D4F-BEC1-A94DF552F93E}"/>
              </a:ext>
            </a:extLst>
          </p:cNvPr>
          <p:cNvSpPr/>
          <p:nvPr/>
        </p:nvSpPr>
        <p:spPr>
          <a:xfrm>
            <a:off x="5258996" y="2244060"/>
            <a:ext cx="5990137" cy="2246769"/>
          </a:xfrm>
          <a:prstGeom prst="rect">
            <a:avLst/>
          </a:prstGeom>
        </p:spPr>
        <p:txBody>
          <a:bodyPr wrap="square">
            <a:spAutoFit/>
          </a:bodyPr>
          <a:lstStyle/>
          <a:p>
            <a:pPr algn="ctr">
              <a:spcAft>
                <a:spcPts val="0"/>
              </a:spcAft>
            </a:pPr>
            <a:r>
              <a:rPr 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2800" b="1" dirty="0">
                <a:solidFill>
                  <a:schemeClr val="bg1"/>
                </a:solidFill>
                <a:latin typeface="Candara" panose="020E0502030303020204" pitchFamily="34" charset="0"/>
                <a:ea typeface="Verdana" panose="020B0604030504040204" pitchFamily="34" charset="0"/>
                <a:cs typeface="Verdana" panose="020B0604030504040204" pitchFamily="34" charset="0"/>
              </a:rPr>
              <a:t>Cada componente ha de saber que es imprescindible para el éxito del grupo y que ninguno de ellos puede dejar de realizar su parte si se quiere tener éxito grupal y personal.</a:t>
            </a:r>
          </a:p>
        </p:txBody>
      </p:sp>
      <p:pic>
        <p:nvPicPr>
          <p:cNvPr id="11" name="Imagen 10">
            <a:extLst>
              <a:ext uri="{FF2B5EF4-FFF2-40B4-BE49-F238E27FC236}">
                <a16:creationId xmlns:a16="http://schemas.microsoft.com/office/drawing/2014/main" id="{255A49CC-5BBC-4F41-84D9-F6E110E632C8}"/>
              </a:ext>
            </a:extLst>
          </p:cNvPr>
          <p:cNvPicPr>
            <a:picLocks noChangeAspect="1"/>
          </p:cNvPicPr>
          <p:nvPr/>
        </p:nvPicPr>
        <p:blipFill>
          <a:blip r:embed="rId3"/>
          <a:stretch>
            <a:fillRect/>
          </a:stretch>
        </p:blipFill>
        <p:spPr>
          <a:xfrm>
            <a:off x="9548980" y="5082979"/>
            <a:ext cx="2213529" cy="1305982"/>
          </a:xfrm>
          <a:prstGeom prst="rect">
            <a:avLst/>
          </a:prstGeom>
        </p:spPr>
      </p:pic>
      <p:pic>
        <p:nvPicPr>
          <p:cNvPr id="7" name="Imagen 6">
            <a:extLst>
              <a:ext uri="{FF2B5EF4-FFF2-40B4-BE49-F238E27FC236}">
                <a16:creationId xmlns:a16="http://schemas.microsoft.com/office/drawing/2014/main" id="{01C4A865-1063-1243-82CA-8767864F753B}"/>
              </a:ext>
            </a:extLst>
          </p:cNvPr>
          <p:cNvPicPr>
            <a:picLocks noChangeAspect="1"/>
          </p:cNvPicPr>
          <p:nvPr/>
        </p:nvPicPr>
        <p:blipFill>
          <a:blip r:embed="rId4"/>
          <a:stretch>
            <a:fillRect/>
          </a:stretch>
        </p:blipFill>
        <p:spPr>
          <a:xfrm>
            <a:off x="125762" y="189571"/>
            <a:ext cx="5133234" cy="6858000"/>
          </a:xfrm>
          <a:prstGeom prst="rect">
            <a:avLst/>
          </a:prstGeom>
        </p:spPr>
      </p:pic>
    </p:spTree>
    <p:extLst>
      <p:ext uri="{BB962C8B-B14F-4D97-AF65-F5344CB8AC3E}">
        <p14:creationId xmlns:p14="http://schemas.microsoft.com/office/powerpoint/2010/main" val="176935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F5531392-16E4-5748-9193-1699AF72F744}"/>
              </a:ext>
            </a:extLst>
          </p:cNvPr>
          <p:cNvPicPr>
            <a:picLocks noChangeAspect="1"/>
          </p:cNvPicPr>
          <p:nvPr/>
        </p:nvPicPr>
        <p:blipFill>
          <a:blip r:embed="rId2"/>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0808597F-94E2-354C-8898-DA761BB14CDD}"/>
              </a:ext>
            </a:extLst>
          </p:cNvPr>
          <p:cNvSpPr txBox="1"/>
          <p:nvPr/>
        </p:nvSpPr>
        <p:spPr>
          <a:xfrm>
            <a:off x="4204258" y="685010"/>
            <a:ext cx="7481454" cy="1323439"/>
          </a:xfrm>
          <a:prstGeom prst="rect">
            <a:avLst/>
          </a:prstGeom>
          <a:noFill/>
        </p:spPr>
        <p:txBody>
          <a:bodyPr wrap="square" rtlCol="0">
            <a:spAutoFit/>
          </a:bodyPr>
          <a:lstStyle/>
          <a:p>
            <a:pPr algn="ctr" fontAlgn="base"/>
            <a:r>
              <a:rPr lang="es-CO" sz="4000" dirty="0">
                <a:solidFill>
                  <a:srgbClr val="ECB53E"/>
                </a:solidFill>
                <a:latin typeface="Luckiest Guy" panose="02000506000000020004" pitchFamily="2" charset="0"/>
              </a:rPr>
              <a:t>  </a:t>
            </a:r>
            <a:r>
              <a:rPr lang="es-CO" sz="4000" b="1" dirty="0">
                <a:solidFill>
                  <a:srgbClr val="ECB53E"/>
                </a:solidFill>
                <a:latin typeface="Candara" panose="020E0502030303020204" pitchFamily="34" charset="0"/>
              </a:rPr>
              <a:t>Habilidades cooperativas interpersonales y de grupo:</a:t>
            </a:r>
          </a:p>
        </p:txBody>
      </p:sp>
      <p:sp>
        <p:nvSpPr>
          <p:cNvPr id="6" name="Rectángulo 5">
            <a:extLst>
              <a:ext uri="{FF2B5EF4-FFF2-40B4-BE49-F238E27FC236}">
                <a16:creationId xmlns:a16="http://schemas.microsoft.com/office/drawing/2014/main" id="{E1CC19CA-8F30-9D4F-BEC1-A94DF552F93E}"/>
              </a:ext>
            </a:extLst>
          </p:cNvPr>
          <p:cNvSpPr/>
          <p:nvPr/>
        </p:nvSpPr>
        <p:spPr>
          <a:xfrm>
            <a:off x="6162343" y="2617343"/>
            <a:ext cx="5594038" cy="2185214"/>
          </a:xfrm>
          <a:prstGeom prst="rect">
            <a:avLst/>
          </a:prstGeom>
        </p:spPr>
        <p:txBody>
          <a:bodyPr wrap="square">
            <a:spAutoFit/>
          </a:bodyPr>
          <a:lstStyle/>
          <a:p>
            <a:pPr algn="ctr"/>
            <a:r>
              <a:rPr 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s-CO" sz="2800" dirty="0">
                <a:solidFill>
                  <a:schemeClr val="bg1"/>
                </a:solidFill>
                <a:latin typeface="Candara" panose="020E0502030303020204" pitchFamily="34" charset="0"/>
                <a:ea typeface="Verdana" panose="020B0604030504040204" pitchFamily="34" charset="0"/>
                <a:cs typeface="Verdana" panose="020B0604030504040204" pitchFamily="34" charset="0"/>
              </a:rPr>
              <a:t>Para hacer efectivo y rentable el trabajo del grupo, se deben poseer y potenciar las habilidades sociales e interpersonales.</a:t>
            </a:r>
          </a:p>
          <a:p>
            <a:pPr algn="ctr"/>
            <a:endParaRPr 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Imagen 10">
            <a:extLst>
              <a:ext uri="{FF2B5EF4-FFF2-40B4-BE49-F238E27FC236}">
                <a16:creationId xmlns:a16="http://schemas.microsoft.com/office/drawing/2014/main" id="{255A49CC-5BBC-4F41-84D9-F6E110E632C8}"/>
              </a:ext>
            </a:extLst>
          </p:cNvPr>
          <p:cNvPicPr>
            <a:picLocks noChangeAspect="1"/>
          </p:cNvPicPr>
          <p:nvPr/>
        </p:nvPicPr>
        <p:blipFill>
          <a:blip r:embed="rId3"/>
          <a:stretch>
            <a:fillRect/>
          </a:stretch>
        </p:blipFill>
        <p:spPr>
          <a:xfrm>
            <a:off x="9548980" y="5082979"/>
            <a:ext cx="2213529" cy="1305982"/>
          </a:xfrm>
          <a:prstGeom prst="rect">
            <a:avLst/>
          </a:prstGeom>
        </p:spPr>
      </p:pic>
      <p:pic>
        <p:nvPicPr>
          <p:cNvPr id="8" name="Imagen 7">
            <a:extLst>
              <a:ext uri="{FF2B5EF4-FFF2-40B4-BE49-F238E27FC236}">
                <a16:creationId xmlns:a16="http://schemas.microsoft.com/office/drawing/2014/main" id="{664E6A89-79FE-4F46-AE12-7E44EBC509B3}"/>
              </a:ext>
            </a:extLst>
          </p:cNvPr>
          <p:cNvPicPr>
            <a:picLocks noChangeAspect="1"/>
          </p:cNvPicPr>
          <p:nvPr/>
        </p:nvPicPr>
        <p:blipFill>
          <a:blip r:embed="rId4"/>
          <a:stretch>
            <a:fillRect/>
          </a:stretch>
        </p:blipFill>
        <p:spPr>
          <a:xfrm>
            <a:off x="-190811" y="1197026"/>
            <a:ext cx="6737083" cy="6737083"/>
          </a:xfrm>
          <a:prstGeom prst="rect">
            <a:avLst/>
          </a:prstGeom>
        </p:spPr>
      </p:pic>
    </p:spTree>
    <p:extLst>
      <p:ext uri="{BB962C8B-B14F-4D97-AF65-F5344CB8AC3E}">
        <p14:creationId xmlns:p14="http://schemas.microsoft.com/office/powerpoint/2010/main" val="1236702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7575905-0229-9E4F-B151-5EBAB525264E}"/>
              </a:ext>
            </a:extLst>
          </p:cNvPr>
          <p:cNvPicPr>
            <a:picLocks noChangeAspect="1"/>
          </p:cNvPicPr>
          <p:nvPr/>
        </p:nvPicPr>
        <p:blipFill>
          <a:blip r:embed="rId2"/>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7EE9E96F-60AF-D044-9F44-CBA8780D858B}"/>
              </a:ext>
            </a:extLst>
          </p:cNvPr>
          <p:cNvPicPr>
            <a:picLocks noChangeAspect="1"/>
          </p:cNvPicPr>
          <p:nvPr/>
        </p:nvPicPr>
        <p:blipFill>
          <a:blip r:embed="rId3">
            <a:alphaModFix amt="35000"/>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0808597F-94E2-354C-8898-DA761BB14CDD}"/>
              </a:ext>
            </a:extLst>
          </p:cNvPr>
          <p:cNvSpPr txBox="1"/>
          <p:nvPr/>
        </p:nvSpPr>
        <p:spPr>
          <a:xfrm>
            <a:off x="219478" y="507200"/>
            <a:ext cx="9802174" cy="707886"/>
          </a:xfrm>
          <a:prstGeom prst="rect">
            <a:avLst/>
          </a:prstGeom>
          <a:noFill/>
        </p:spPr>
        <p:txBody>
          <a:bodyPr wrap="square" rtlCol="0">
            <a:spAutoFit/>
          </a:bodyPr>
          <a:lstStyle/>
          <a:p>
            <a:pPr algn="ctr" fontAlgn="base"/>
            <a:r>
              <a:rPr lang="es-CO" sz="4000" b="1" dirty="0">
                <a:solidFill>
                  <a:srgbClr val="ECB53E"/>
                </a:solidFill>
                <a:latin typeface="Candara" panose="020E0502030303020204" pitchFamily="34" charset="0"/>
              </a:rPr>
              <a:t>Procesamiento grupal o autoevaluación:</a:t>
            </a:r>
          </a:p>
        </p:txBody>
      </p:sp>
      <p:sp>
        <p:nvSpPr>
          <p:cNvPr id="6" name="Rectángulo 5">
            <a:extLst>
              <a:ext uri="{FF2B5EF4-FFF2-40B4-BE49-F238E27FC236}">
                <a16:creationId xmlns:a16="http://schemas.microsoft.com/office/drawing/2014/main" id="{E1CC19CA-8F30-9D4F-BEC1-A94DF552F93E}"/>
              </a:ext>
            </a:extLst>
          </p:cNvPr>
          <p:cNvSpPr/>
          <p:nvPr/>
        </p:nvSpPr>
        <p:spPr>
          <a:xfrm>
            <a:off x="353292" y="1452590"/>
            <a:ext cx="9149092" cy="2246769"/>
          </a:xfrm>
          <a:prstGeom prst="rect">
            <a:avLst/>
          </a:prstGeom>
        </p:spPr>
        <p:txBody>
          <a:bodyPr wrap="square">
            <a:spAutoFit/>
          </a:bodyPr>
          <a:lstStyle/>
          <a:p>
            <a:pPr algn="ctr">
              <a:spcAft>
                <a:spcPts val="0"/>
              </a:spcAft>
            </a:pPr>
            <a:r>
              <a:rPr lang="es-CO" sz="2800" dirty="0">
                <a:solidFill>
                  <a:srgbClr val="031037"/>
                </a:solidFill>
                <a:latin typeface="Candara" panose="020E0502030303020204" pitchFamily="34" charset="0"/>
                <a:ea typeface="Verdana" panose="020B0604030504040204" pitchFamily="34" charset="0"/>
                <a:cs typeface="Verdana" panose="020B0604030504040204" pitchFamily="34" charset="0"/>
              </a:rPr>
              <a:t> El grupo de forma colectiva y cada uno de forma individual han de ser capaces de reflexionar de forma crítica y constructiva sobre su trabajo, para determinar si el proceso es válido y satisfactorio, o por el contrario, debe revisarse para no cometer los mismos errores.</a:t>
            </a:r>
          </a:p>
        </p:txBody>
      </p:sp>
      <p:pic>
        <p:nvPicPr>
          <p:cNvPr id="9" name="Imagen 8">
            <a:extLst>
              <a:ext uri="{FF2B5EF4-FFF2-40B4-BE49-F238E27FC236}">
                <a16:creationId xmlns:a16="http://schemas.microsoft.com/office/drawing/2014/main" id="{A15EBC52-A353-9245-BD95-CE4A54B4AA8F}"/>
              </a:ext>
            </a:extLst>
          </p:cNvPr>
          <p:cNvPicPr>
            <a:picLocks noChangeAspect="1"/>
          </p:cNvPicPr>
          <p:nvPr/>
        </p:nvPicPr>
        <p:blipFill>
          <a:blip r:embed="rId4"/>
          <a:stretch>
            <a:fillRect/>
          </a:stretch>
        </p:blipFill>
        <p:spPr>
          <a:xfrm>
            <a:off x="9921654" y="282256"/>
            <a:ext cx="1858002" cy="1096221"/>
          </a:xfrm>
          <a:prstGeom prst="rect">
            <a:avLst/>
          </a:prstGeom>
        </p:spPr>
      </p:pic>
    </p:spTree>
    <p:extLst>
      <p:ext uri="{BB962C8B-B14F-4D97-AF65-F5344CB8AC3E}">
        <p14:creationId xmlns:p14="http://schemas.microsoft.com/office/powerpoint/2010/main" val="395038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545</Words>
  <Application>Microsoft Macintosh PowerPoint</Application>
  <PresentationFormat>Panorámica</PresentationFormat>
  <Paragraphs>44</Paragraphs>
  <Slides>23</Slides>
  <Notes>2</Notes>
  <HiddenSlides>0</HiddenSlides>
  <MMClips>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23</vt:i4>
      </vt:variant>
    </vt:vector>
  </HeadingPairs>
  <TitlesOfParts>
    <vt:vector size="30" baseType="lpstr">
      <vt:lpstr>Arial</vt:lpstr>
      <vt:lpstr>Calibri</vt:lpstr>
      <vt:lpstr>Calibri Light</vt:lpstr>
      <vt:lpstr>Candara</vt:lpstr>
      <vt:lpstr>Luckiest Guy</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SecretariaGeneral CIEC</dc:creator>
  <cp:lastModifiedBy>SecretariaGeneral CIEC</cp:lastModifiedBy>
  <cp:revision>25</cp:revision>
  <dcterms:created xsi:type="dcterms:W3CDTF">2018-08-02T13:09:43Z</dcterms:created>
  <dcterms:modified xsi:type="dcterms:W3CDTF">2018-08-13T15:31:40Z</dcterms:modified>
</cp:coreProperties>
</file>